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66" r:id="rId4"/>
    <p:sldId id="259" r:id="rId5"/>
    <p:sldId id="261" r:id="rId6"/>
    <p:sldId id="276" r:id="rId7"/>
    <p:sldId id="262" r:id="rId8"/>
    <p:sldId id="263" r:id="rId9"/>
    <p:sldId id="264" r:id="rId10"/>
    <p:sldId id="265" r:id="rId11"/>
    <p:sldId id="267" r:id="rId12"/>
    <p:sldId id="272" r:id="rId13"/>
    <p:sldId id="273" r:id="rId14"/>
    <p:sldId id="275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/>
    <p:restoredTop sz="94683"/>
  </p:normalViewPr>
  <p:slideViewPr>
    <p:cSldViewPr snapToGrid="0">
      <p:cViewPr varScale="1">
        <p:scale>
          <a:sx n="45" d="100"/>
          <a:sy n="45" d="100"/>
        </p:scale>
        <p:origin x="184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018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8171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9322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2056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1827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9765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212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384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9346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456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6401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BAD721-FDFC-3142-BC3F-5BD01E23C316}" type="datetimeFigureOut">
              <a:rPr lang="it-IT" smtClean="0"/>
              <a:t>11/09/25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952835-BEE3-B742-BD4D-E441501B1A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77214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9.png"/><Relationship Id="rId3" Type="http://schemas.openxmlformats.org/officeDocument/2006/relationships/image" Target="../media/image37.svg"/><Relationship Id="rId7" Type="http://schemas.openxmlformats.org/officeDocument/2006/relationships/image" Target="../media/image41.svg"/><Relationship Id="rId12" Type="http://schemas.openxmlformats.org/officeDocument/2006/relationships/image" Target="../media/image48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11" Type="http://schemas.openxmlformats.org/officeDocument/2006/relationships/image" Target="../media/image45.svg"/><Relationship Id="rId5" Type="http://schemas.openxmlformats.org/officeDocument/2006/relationships/image" Target="../media/image39.sv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1.01290" TargetMode="External"/><Relationship Id="rId2" Type="http://schemas.openxmlformats.org/officeDocument/2006/relationships/hyperlink" Target="https://arxiv.org/pdf/1312.560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inningup.openai.com/en/latest/algorithms/sac.html#soft-actor-critic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9.svg"/><Relationship Id="rId7" Type="http://schemas.openxmlformats.org/officeDocument/2006/relationships/image" Target="../media/image2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2BC256F-B948-7F52-8340-542B3F52E8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3461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11921CA-ABB4-FAF5-D773-EB91F90B5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rgbClr val="FFFFFF"/>
                </a:solidFill>
              </a:rPr>
              <a:t>Qubit</a:t>
            </a:r>
            <a:r>
              <a:rPr lang="it-IT" dirty="0">
                <a:solidFill>
                  <a:srgbClr val="FFFFFF"/>
                </a:solidFill>
              </a:rPr>
              <a:t> control </a:t>
            </a:r>
            <a:r>
              <a:rPr lang="it-IT" dirty="0" err="1">
                <a:solidFill>
                  <a:srgbClr val="FFFFFF"/>
                </a:solidFill>
              </a:rPr>
              <a:t>using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reinforcement</a:t>
            </a:r>
            <a:r>
              <a:rPr lang="it-IT" dirty="0">
                <a:solidFill>
                  <a:srgbClr val="FFFFFF"/>
                </a:solidFill>
              </a:rPr>
              <a:t> learning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7BA33F3-3232-0798-D602-8425F92A4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Gabriele Borroni, UniMI, a.a. 2024/2025</a:t>
            </a:r>
          </a:p>
        </p:txBody>
      </p:sp>
    </p:spTree>
    <p:extLst>
      <p:ext uri="{BB962C8B-B14F-4D97-AF65-F5344CB8AC3E}">
        <p14:creationId xmlns:p14="http://schemas.microsoft.com/office/powerpoint/2010/main" val="1811925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9630D0-182F-E030-02F7-1DBD2C577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66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 err="1"/>
              <a:t>Continuous</a:t>
            </a:r>
            <a:r>
              <a:rPr lang="it-IT" sz="3200" dirty="0"/>
              <a:t> action </a:t>
            </a:r>
            <a:r>
              <a:rPr lang="it-IT" sz="3200" dirty="0" err="1"/>
              <a:t>space</a:t>
            </a:r>
            <a:r>
              <a:rPr lang="it-IT" sz="3200" dirty="0"/>
              <a:t>- Soft </a:t>
            </a:r>
            <a:r>
              <a:rPr lang="it-IT" sz="3200" dirty="0" err="1"/>
              <a:t>Actor</a:t>
            </a:r>
            <a:r>
              <a:rPr lang="it-IT" sz="3200" dirty="0"/>
              <a:t> </a:t>
            </a:r>
            <a:r>
              <a:rPr lang="it-IT" sz="3200" dirty="0" err="1"/>
              <a:t>Critic</a:t>
            </a:r>
            <a:r>
              <a:rPr lang="it-IT" sz="3200" dirty="0"/>
              <a:t> (SAC)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5D44B19-F33A-4DE5-5F40-6367872DA9BB}"/>
              </a:ext>
            </a:extLst>
          </p:cNvPr>
          <p:cNvSpPr txBox="1"/>
          <p:nvPr/>
        </p:nvSpPr>
        <p:spPr>
          <a:xfrm>
            <a:off x="243840" y="1325563"/>
            <a:ext cx="399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Ingredients</a:t>
            </a:r>
            <a:r>
              <a:rPr lang="it-IT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B3825E76-3DFD-873F-45AB-3696E9B258DF}"/>
                  </a:ext>
                </a:extLst>
              </p:cNvPr>
              <p:cNvSpPr txBox="1"/>
              <p:nvPr/>
            </p:nvSpPr>
            <p:spPr>
              <a:xfrm>
                <a:off x="377952" y="1962912"/>
                <a:ext cx="4194048" cy="55390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Actor </a:t>
                </a:r>
                <a:r>
                  <a:rPr lang="it-IT" dirty="0" err="1"/>
                  <a:t>learns</a:t>
                </a:r>
                <a:r>
                  <a:rPr lang="it-IT" dirty="0"/>
                  <a:t> to </a:t>
                </a:r>
                <a:r>
                  <a:rPr lang="it-IT" dirty="0" err="1"/>
                  <a:t>maximize</a:t>
                </a:r>
                <a:r>
                  <a:rPr lang="it-IT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 = 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Stochastic</a:t>
                </a:r>
                <a:r>
                  <a:rPr lang="it-IT" dirty="0"/>
                  <a:t> policy (</a:t>
                </a:r>
                <a:r>
                  <a:rPr lang="it-IT" dirty="0" err="1"/>
                  <a:t>actor</a:t>
                </a:r>
                <a:r>
                  <a:rPr lang="it-IT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it-IT" dirty="0"/>
                  <a:t>. </a:t>
                </a:r>
              </a:p>
              <a:p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Actor</a:t>
                </a:r>
                <a:r>
                  <a:rPr lang="it-IT" dirty="0"/>
                  <a:t> </a:t>
                </a:r>
                <a:r>
                  <a:rPr lang="it-IT" dirty="0" err="1"/>
                  <a:t>returns</a:t>
                </a:r>
                <a:r>
                  <a:rPr lang="it-IT" dirty="0"/>
                  <a:t> the </a:t>
                </a:r>
                <a:r>
                  <a:rPr lang="it-IT" dirty="0" err="1"/>
                  <a:t>parameters</a:t>
                </a:r>
                <a:r>
                  <a:rPr lang="it-IT" dirty="0"/>
                  <a:t> of a PDF (</a:t>
                </a:r>
                <a:r>
                  <a:rPr lang="it-IT" dirty="0" err="1"/>
                  <a:t>Gaussian</a:t>
                </a:r>
                <a:r>
                  <a:rPr lang="it-IT" dirty="0"/>
                  <a:t>) from </a:t>
                </a:r>
                <a:r>
                  <a:rPr lang="it-IT" dirty="0" err="1"/>
                  <a:t>which</a:t>
                </a:r>
                <a:r>
                  <a:rPr lang="it-IT" dirty="0"/>
                  <a:t> the action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sampled</a:t>
                </a:r>
                <a:endParaRPr lang="it-IT" dirty="0"/>
              </a:p>
              <a:p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2-Q-values networks (</a:t>
                </a:r>
                <a:r>
                  <a:rPr lang="it-IT" dirty="0" err="1"/>
                  <a:t>critic</a:t>
                </a:r>
                <a:r>
                  <a:rPr lang="it-IT" dirty="0"/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Temperature for </a:t>
                </a:r>
                <a:r>
                  <a:rPr lang="it-IT" dirty="0" err="1"/>
                  <a:t>entropy</a:t>
                </a:r>
                <a:r>
                  <a:rPr lang="it-IT" dirty="0"/>
                  <a:t> </a:t>
                </a:r>
                <a:r>
                  <a:rPr lang="it-IT" dirty="0" err="1"/>
                  <a:t>regularization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1" smtClean="0"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endParaRPr lang="it-IT" b="0" dirty="0"/>
              </a:p>
              <a:p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Replay buffer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B3825E76-3DFD-873F-45AB-3696E9B258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952" y="1962912"/>
                <a:ext cx="4194048" cy="5539017"/>
              </a:xfrm>
              <a:prstGeom prst="rect">
                <a:avLst/>
              </a:prstGeom>
              <a:blipFill>
                <a:blip r:embed="rId2"/>
                <a:stretch>
                  <a:fillRect l="-906" t="-10755" r="-18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9FDBDDB-7299-1E91-8721-DBA17A8418E7}"/>
              </a:ext>
            </a:extLst>
          </p:cNvPr>
          <p:cNvSpPr txBox="1"/>
          <p:nvPr/>
        </p:nvSpPr>
        <p:spPr>
          <a:xfrm>
            <a:off x="6516624" y="1371729"/>
            <a:ext cx="3998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Advantages</a:t>
            </a:r>
            <a:r>
              <a:rPr lang="it-IT" dirty="0"/>
              <a:t>:</a:t>
            </a:r>
          </a:p>
          <a:p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806EC8F-5501-6074-1ABA-3A3E47D8C6BB}"/>
              </a:ext>
            </a:extLst>
          </p:cNvPr>
          <p:cNvSpPr txBox="1"/>
          <p:nvPr/>
        </p:nvSpPr>
        <p:spPr>
          <a:xfrm>
            <a:off x="6516624" y="2064226"/>
            <a:ext cx="39989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Handles </a:t>
            </a:r>
            <a:r>
              <a:rPr lang="it-IT" dirty="0" err="1"/>
              <a:t>continuous</a:t>
            </a:r>
            <a:r>
              <a:rPr lang="it-IT" dirty="0"/>
              <a:t> action </a:t>
            </a:r>
            <a:r>
              <a:rPr lang="it-IT" dirty="0" err="1"/>
              <a:t>space</a:t>
            </a:r>
            <a:r>
              <a:rPr lang="it-IT" dirty="0"/>
              <a:t> </a:t>
            </a:r>
            <a:r>
              <a:rPr lang="it-IT" dirty="0" err="1"/>
              <a:t>efficiently</a:t>
            </a:r>
            <a:r>
              <a:rPr lang="it-IT" dirty="0"/>
              <a:t> thanks to the </a:t>
            </a:r>
            <a:r>
              <a:rPr lang="it-IT" dirty="0" err="1"/>
              <a:t>stochastic</a:t>
            </a:r>
            <a:r>
              <a:rPr lang="it-IT" dirty="0"/>
              <a:t>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Stable</a:t>
            </a:r>
            <a:r>
              <a:rPr lang="it-IT" dirty="0"/>
              <a:t> </a:t>
            </a:r>
            <a:r>
              <a:rPr lang="it-IT" dirty="0" err="1"/>
              <a:t>exploration</a:t>
            </a:r>
            <a:r>
              <a:rPr lang="it-IT" dirty="0"/>
              <a:t>-exploitation trade off </a:t>
            </a:r>
            <a:r>
              <a:rPr lang="it-IT" dirty="0" err="1"/>
              <a:t>throug</a:t>
            </a:r>
            <a:r>
              <a:rPr lang="it-IT" dirty="0"/>
              <a:t> </a:t>
            </a:r>
            <a:r>
              <a:rPr lang="it-IT" dirty="0" err="1"/>
              <a:t>entropy</a:t>
            </a:r>
            <a:r>
              <a:rPr lang="it-IT" dirty="0"/>
              <a:t> </a:t>
            </a:r>
            <a:r>
              <a:rPr lang="it-IT" dirty="0" err="1"/>
              <a:t>regularization</a:t>
            </a:r>
            <a:endParaRPr lang="it-IT" dirty="0"/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Reduced</a:t>
            </a:r>
            <a:r>
              <a:rPr lang="it-IT" dirty="0"/>
              <a:t> </a:t>
            </a:r>
            <a:r>
              <a:rPr lang="it-IT" dirty="0" err="1"/>
              <a:t>overestimation</a:t>
            </a:r>
            <a:r>
              <a:rPr lang="it-IT" dirty="0"/>
              <a:t> </a:t>
            </a:r>
            <a:r>
              <a:rPr lang="it-IT" dirty="0" err="1"/>
              <a:t>bias</a:t>
            </a:r>
            <a:r>
              <a:rPr lang="it-IT" dirty="0"/>
              <a:t> by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Q</a:t>
            </a:r>
            <a:r>
              <a:rPr lang="it-IT" dirty="0"/>
              <a:t>-networks</a:t>
            </a:r>
          </a:p>
        </p:txBody>
      </p:sp>
      <p:cxnSp>
        <p:nvCxnSpPr>
          <p:cNvPr id="15" name="Connettore dritto 14">
            <a:extLst>
              <a:ext uri="{FF2B5EF4-FFF2-40B4-BE49-F238E27FC236}">
                <a16:creationId xmlns:a16="http://schemas.microsoft.com/office/drawing/2014/main" id="{5C84669B-1277-F3F7-E13F-9E244D4390A3}"/>
              </a:ext>
            </a:extLst>
          </p:cNvPr>
          <p:cNvCxnSpPr/>
          <p:nvPr/>
        </p:nvCxnSpPr>
        <p:spPr>
          <a:xfrm>
            <a:off x="0" y="1011936"/>
            <a:ext cx="8034528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ritto 16">
            <a:extLst>
              <a:ext uri="{FF2B5EF4-FFF2-40B4-BE49-F238E27FC236}">
                <a16:creationId xmlns:a16="http://schemas.microsoft.com/office/drawing/2014/main" id="{34D5D415-5262-D075-D9EB-ABC11A53F8D7}"/>
              </a:ext>
            </a:extLst>
          </p:cNvPr>
          <p:cNvCxnSpPr/>
          <p:nvPr/>
        </p:nvCxnSpPr>
        <p:spPr>
          <a:xfrm>
            <a:off x="0" y="1694894"/>
            <a:ext cx="159715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ritto 17">
            <a:extLst>
              <a:ext uri="{FF2B5EF4-FFF2-40B4-BE49-F238E27FC236}">
                <a16:creationId xmlns:a16="http://schemas.microsoft.com/office/drawing/2014/main" id="{D14042D0-3F6C-1081-5503-9EB3EC9FC9C1}"/>
              </a:ext>
            </a:extLst>
          </p:cNvPr>
          <p:cNvCxnSpPr>
            <a:cxnSpLocks/>
          </p:cNvCxnSpPr>
          <p:nvPr/>
        </p:nvCxnSpPr>
        <p:spPr>
          <a:xfrm>
            <a:off x="6222298" y="1694894"/>
            <a:ext cx="1678118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ttangolo 19">
            <a:extLst>
              <a:ext uri="{FF2B5EF4-FFF2-40B4-BE49-F238E27FC236}">
                <a16:creationId xmlns:a16="http://schemas.microsoft.com/office/drawing/2014/main" id="{6F905E3F-1DF2-4598-F3BD-D95F26106587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920EA437-A4D5-CC90-3AC2-FD5321CABDAB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35498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9B1244-6939-510E-7AB2-1CC467AB7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286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/>
              <a:t>Training loop</a:t>
            </a:r>
          </a:p>
        </p:txBody>
      </p:sp>
      <p:pic>
        <p:nvPicPr>
          <p:cNvPr id="5" name="Elemento grafico 4" descr="Database contorno">
            <a:extLst>
              <a:ext uri="{FF2B5EF4-FFF2-40B4-BE49-F238E27FC236}">
                <a16:creationId xmlns:a16="http://schemas.microsoft.com/office/drawing/2014/main" id="{5E9363A7-D3E3-CBAD-8FB3-9A9A78069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58264" y="1576409"/>
            <a:ext cx="914400" cy="914400"/>
          </a:xfrm>
          <a:prstGeom prst="rect">
            <a:avLst/>
          </a:prstGeom>
        </p:spPr>
      </p:pic>
      <p:pic>
        <p:nvPicPr>
          <p:cNvPr id="7" name="Elemento grafico 6" descr="Termometro con riempimento a tinta unita">
            <a:extLst>
              <a:ext uri="{FF2B5EF4-FFF2-40B4-BE49-F238E27FC236}">
                <a16:creationId xmlns:a16="http://schemas.microsoft.com/office/drawing/2014/main" id="{9169C870-2792-C530-1877-E2436815CC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27924" y="4647978"/>
            <a:ext cx="914400" cy="914400"/>
          </a:xfrm>
          <a:prstGeom prst="rect">
            <a:avLst/>
          </a:prstGeom>
        </p:spPr>
      </p:pic>
      <p:pic>
        <p:nvPicPr>
          <p:cNvPr id="9" name="Elemento grafico 8" descr="Testa con ingranaggi contorno">
            <a:extLst>
              <a:ext uri="{FF2B5EF4-FFF2-40B4-BE49-F238E27FC236}">
                <a16:creationId xmlns:a16="http://schemas.microsoft.com/office/drawing/2014/main" id="{099F9CEF-E956-86FA-8C1F-FE62E95113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58264" y="3109762"/>
            <a:ext cx="914400" cy="914400"/>
          </a:xfrm>
          <a:prstGeom prst="rect">
            <a:avLst/>
          </a:prstGeom>
        </p:spPr>
      </p:pic>
      <p:pic>
        <p:nvPicPr>
          <p:cNvPr id="11" name="Elemento grafico 10" descr="Intelligenza artificiale contorno">
            <a:extLst>
              <a:ext uri="{FF2B5EF4-FFF2-40B4-BE49-F238E27FC236}">
                <a16:creationId xmlns:a16="http://schemas.microsoft.com/office/drawing/2014/main" id="{7996A58B-6248-3F7A-D4AB-A57A655FFE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62546" y="2764137"/>
            <a:ext cx="914400" cy="914400"/>
          </a:xfrm>
          <a:prstGeom prst="rect">
            <a:avLst/>
          </a:prstGeom>
        </p:spPr>
      </p:pic>
      <p:pic>
        <p:nvPicPr>
          <p:cNvPr id="14" name="Elemento grafico 13" descr="Manubrio contorno">
            <a:extLst>
              <a:ext uri="{FF2B5EF4-FFF2-40B4-BE49-F238E27FC236}">
                <a16:creationId xmlns:a16="http://schemas.microsoft.com/office/drawing/2014/main" id="{D56AC5C3-B0D2-C09F-5A92-7149B1A3323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58266" y="4774346"/>
            <a:ext cx="914400" cy="914400"/>
          </a:xfrm>
          <a:prstGeom prst="rect">
            <a:avLst/>
          </a:prstGeom>
        </p:spPr>
      </p:pic>
      <p:cxnSp>
        <p:nvCxnSpPr>
          <p:cNvPr id="16" name="Connettore diritto a freccia 15">
            <a:extLst>
              <a:ext uri="{FF2B5EF4-FFF2-40B4-BE49-F238E27FC236}">
                <a16:creationId xmlns:a16="http://schemas.microsoft.com/office/drawing/2014/main" id="{5CDD72A0-5015-90DD-4730-F5E62AE77539}"/>
              </a:ext>
            </a:extLst>
          </p:cNvPr>
          <p:cNvCxnSpPr>
            <a:cxnSpLocks/>
          </p:cNvCxnSpPr>
          <p:nvPr/>
        </p:nvCxnSpPr>
        <p:spPr>
          <a:xfrm>
            <a:off x="6478889" y="2587819"/>
            <a:ext cx="0" cy="542919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EAED787-5859-ED18-5FFE-FC1E3A14EA6D}"/>
              </a:ext>
            </a:extLst>
          </p:cNvPr>
          <p:cNvSpPr txBox="1"/>
          <p:nvPr/>
        </p:nvSpPr>
        <p:spPr>
          <a:xfrm>
            <a:off x="5872343" y="3870726"/>
            <a:ext cx="1286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Target </a:t>
            </a:r>
            <a:r>
              <a:rPr lang="it-IT" sz="1400" dirty="0" err="1"/>
              <a:t>critic</a:t>
            </a:r>
            <a:endParaRPr lang="it-IT" sz="140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EA66112-4014-D963-EF09-82E262810802}"/>
              </a:ext>
            </a:extLst>
          </p:cNvPr>
          <p:cNvSpPr txBox="1"/>
          <p:nvPr/>
        </p:nvSpPr>
        <p:spPr>
          <a:xfrm>
            <a:off x="8274160" y="355216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actor</a:t>
            </a:r>
            <a:endParaRPr lang="it-IT" sz="1400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04F58BD-5111-93C6-93AB-D0307F79741F}"/>
              </a:ext>
            </a:extLst>
          </p:cNvPr>
          <p:cNvSpPr txBox="1"/>
          <p:nvPr/>
        </p:nvSpPr>
        <p:spPr>
          <a:xfrm>
            <a:off x="5925314" y="2341989"/>
            <a:ext cx="1255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Replay buffer</a:t>
            </a:r>
          </a:p>
        </p:txBody>
      </p:sp>
      <p:cxnSp>
        <p:nvCxnSpPr>
          <p:cNvPr id="23" name="Connettore diritto a freccia 22">
            <a:extLst>
              <a:ext uri="{FF2B5EF4-FFF2-40B4-BE49-F238E27FC236}">
                <a16:creationId xmlns:a16="http://schemas.microsoft.com/office/drawing/2014/main" id="{64DF249B-1573-4DD3-8470-6FD4AA135111}"/>
              </a:ext>
            </a:extLst>
          </p:cNvPr>
          <p:cNvCxnSpPr>
            <a:cxnSpLocks/>
          </p:cNvCxnSpPr>
          <p:nvPr/>
        </p:nvCxnSpPr>
        <p:spPr>
          <a:xfrm>
            <a:off x="7143352" y="2318719"/>
            <a:ext cx="1219194" cy="812019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diritto a freccia 25">
            <a:extLst>
              <a:ext uri="{FF2B5EF4-FFF2-40B4-BE49-F238E27FC236}">
                <a16:creationId xmlns:a16="http://schemas.microsoft.com/office/drawing/2014/main" id="{9A689296-9FF1-CC6B-C7A0-957BF9BD592B}"/>
              </a:ext>
            </a:extLst>
          </p:cNvPr>
          <p:cNvCxnSpPr>
            <a:cxnSpLocks/>
          </p:cNvCxnSpPr>
          <p:nvPr/>
        </p:nvCxnSpPr>
        <p:spPr>
          <a:xfrm>
            <a:off x="6478891" y="4112859"/>
            <a:ext cx="0" cy="79099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a freccia 27">
            <a:extLst>
              <a:ext uri="{FF2B5EF4-FFF2-40B4-BE49-F238E27FC236}">
                <a16:creationId xmlns:a16="http://schemas.microsoft.com/office/drawing/2014/main" id="{A89B9B83-3FDC-E75B-C024-8CB48B15B1E6}"/>
              </a:ext>
            </a:extLst>
          </p:cNvPr>
          <p:cNvCxnSpPr>
            <a:cxnSpLocks/>
          </p:cNvCxnSpPr>
          <p:nvPr/>
        </p:nvCxnSpPr>
        <p:spPr>
          <a:xfrm>
            <a:off x="7314041" y="5274542"/>
            <a:ext cx="865632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6B31774B-578C-BA89-F255-275532B2516C}"/>
                  </a:ext>
                </a:extLst>
              </p:cNvPr>
              <p:cNvSpPr txBox="1"/>
              <p:nvPr/>
            </p:nvSpPr>
            <p:spPr>
              <a:xfrm>
                <a:off x="60965" y="2318489"/>
                <a:ext cx="4949947" cy="27382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1400" b="0" dirty="0"/>
                  <a:t>Targ</a:t>
                </a:r>
                <a:r>
                  <a:rPr lang="it-IT" sz="1400" dirty="0"/>
                  <a:t>et </a:t>
                </a:r>
                <a:r>
                  <a:rPr lang="it-IT" sz="1400" dirty="0" err="1"/>
                  <a:t>evaluation</a:t>
                </a:r>
                <a:r>
                  <a:rPr lang="it-IT" sz="1400" dirty="0"/>
                  <a:t>:</a:t>
                </a:r>
                <a:endParaRPr lang="it-IT" sz="1400" b="0" dirty="0"/>
              </a:p>
              <a:p>
                <a:pPr algn="ctr"/>
                <a:r>
                  <a:rPr lang="it-IT" sz="1400" dirty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𝛾</m:t>
                    </m:r>
                    <m:d>
                      <m:d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1400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’.</m:t>
                                    </m:r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’</m:t>
                                    </m:r>
                                  </m:e>
                                </m:d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’,</m:t>
                                    </m:r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it-IT" sz="1400" b="0" i="1" smtClean="0">
                                        <a:latin typeface="Cambria Math" panose="02040503050406030204" pitchFamily="18" charset="0"/>
                                      </a:rPr>
                                      <m:t>’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func>
                          <m:funcPr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14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’</m:t>
                                </m:r>
                              </m:e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’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endParaRPr lang="it-IT" sz="1400" dirty="0"/>
              </a:p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it-IT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sz="1400" b="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1400" dirty="0" err="1"/>
                  <a:t>Actor</a:t>
                </a:r>
                <a:r>
                  <a:rPr lang="it-IT" sz="1400" dirty="0"/>
                  <a:t> </a:t>
                </a:r>
                <a:r>
                  <a:rPr lang="it-IT" sz="1400" dirty="0" err="1"/>
                  <a:t>loss</a:t>
                </a:r>
                <a:r>
                  <a:rPr lang="it-IT" sz="1400" dirty="0"/>
                  <a:t>:</a:t>
                </a:r>
              </a:p>
              <a:p>
                <a:r>
                  <a:rPr lang="it-IT" sz="1400" dirty="0"/>
                  <a:t>            </a:t>
                </a: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it-IT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𝛼</m:t>
                    </m:r>
                    <m:func>
                      <m:func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4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func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4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sSub>
                          <m:sSubPr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sz="14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)]</m:t>
                        </m:r>
                      </m:e>
                    </m:func>
                  </m:oMath>
                </a14:m>
                <a:endParaRPr lang="it-IT" sz="1400" dirty="0"/>
              </a:p>
              <a:p>
                <a:endParaRPr lang="it-IT" sz="1400" dirty="0"/>
              </a:p>
              <a:p>
                <a:endParaRPr lang="it-IT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1400" dirty="0"/>
                  <a:t>Temperature update </a:t>
                </a:r>
                <a:r>
                  <a:rPr lang="it-IT" sz="1400" dirty="0" err="1"/>
                  <a:t>loss</a:t>
                </a:r>
                <a:r>
                  <a:rPr lang="it-IT" sz="1400" dirty="0"/>
                  <a:t>:</a:t>
                </a:r>
              </a:p>
              <a:p>
                <a:r>
                  <a:rPr lang="it-IT" sz="1400" dirty="0"/>
                  <a:t>	</a:t>
                </a: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)= </m:t>
                    </m:r>
                    <m:r>
                      <a:rPr lang="it-IT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it-IT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[−</m:t>
                    </m:r>
                    <m:r>
                      <a:rPr lang="it-IT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it-IT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it-IT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endChr m:val="]"/>
                            <m:ctrlPr>
                              <a:rPr lang="it-IT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d>
                              <m:dPr>
                                <m:ctrlP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  <m:r>
                              <a:rPr lang="it-IT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𝑡𝑎𝑟𝑔𝑒𝑡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it-IT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it-IT" sz="1400" b="0" dirty="0">
                  <a:ea typeface="Cambria Math" panose="02040503050406030204" pitchFamily="18" charset="0"/>
                </a:endParaRPr>
              </a:p>
              <a:p>
                <a:endParaRPr lang="it-IT" sz="1400" b="0" dirty="0">
                  <a:ea typeface="Cambria Math" panose="02040503050406030204" pitchFamily="18" charset="0"/>
                </a:endParaRPr>
              </a:p>
              <a:p>
                <a:endParaRPr lang="it-IT" sz="1400" dirty="0"/>
              </a:p>
            </p:txBody>
          </p:sp>
        </mc:Choice>
        <mc:Fallback xmlns="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6B31774B-578C-BA89-F255-275532B251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5" y="2318489"/>
                <a:ext cx="4949947" cy="2738250"/>
              </a:xfrm>
              <a:prstGeom prst="rect">
                <a:avLst/>
              </a:prstGeom>
              <a:blipFill>
                <a:blip r:embed="rId12"/>
                <a:stretch>
                  <a:fillRect l="-256" t="-46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EAD8171C-645C-0948-45A2-D564A5237649}"/>
                  </a:ext>
                </a:extLst>
              </p:cNvPr>
              <p:cNvSpPr txBox="1"/>
              <p:nvPr/>
            </p:nvSpPr>
            <p:spPr>
              <a:xfrm>
                <a:off x="5622776" y="5658462"/>
                <a:ext cx="20223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it-IT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it-IT" sz="1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it-IT" sz="1400" b="0" i="1" smtClean="0"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it-IT" sz="1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it-IT" sz="1400" b="0" i="1" smtClean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it-IT" sz="1400" b="0" i="1" smtClean="0">
                              <a:latin typeface="Cambria Math" panose="02040503050406030204" pitchFamily="18" charset="0"/>
                            </a:rPr>
                            <m:t>),</m:t>
                          </m:r>
                          <m:r>
                            <a:rPr lang="it-IT" sz="1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it-IT" sz="1400" dirty="0"/>
              </a:p>
            </p:txBody>
          </p:sp>
        </mc:Choice>
        <mc:Fallback xmlns="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EAD8171C-645C-0948-45A2-D564A52376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2776" y="5658462"/>
                <a:ext cx="2022350" cy="307777"/>
              </a:xfrm>
              <a:prstGeom prst="rect">
                <a:avLst/>
              </a:prstGeom>
              <a:blipFill>
                <a:blip r:embed="rId13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CAE1463-757D-99FB-2520-550B8F70E97D}"/>
              </a:ext>
            </a:extLst>
          </p:cNvPr>
          <p:cNvSpPr txBox="1"/>
          <p:nvPr/>
        </p:nvSpPr>
        <p:spPr>
          <a:xfrm>
            <a:off x="6358511" y="4205425"/>
            <a:ext cx="1286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Evaluate</a:t>
            </a:r>
            <a:r>
              <a:rPr lang="it-IT" sz="1400" dirty="0"/>
              <a:t> targets y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F12147B-7639-FA46-08C8-2E077701F0E4}"/>
              </a:ext>
            </a:extLst>
          </p:cNvPr>
          <p:cNvSpPr txBox="1"/>
          <p:nvPr/>
        </p:nvSpPr>
        <p:spPr>
          <a:xfrm>
            <a:off x="5730228" y="5443019"/>
            <a:ext cx="1741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Train by </a:t>
            </a:r>
            <a:r>
              <a:rPr lang="it-IT" sz="1400" dirty="0" err="1"/>
              <a:t>minimizing</a:t>
            </a:r>
            <a:endParaRPr lang="it-IT" sz="1400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E08819E-6FE1-F455-6BDD-55159B8B353C}"/>
              </a:ext>
            </a:extLst>
          </p:cNvPr>
          <p:cNvSpPr txBox="1"/>
          <p:nvPr/>
        </p:nvSpPr>
        <p:spPr>
          <a:xfrm>
            <a:off x="8072240" y="5527370"/>
            <a:ext cx="1741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Train by </a:t>
            </a:r>
            <a:r>
              <a:rPr lang="it-IT" sz="1400" dirty="0" err="1"/>
              <a:t>minimizing</a:t>
            </a:r>
            <a:r>
              <a:rPr lang="it-IT" sz="1400" dirty="0"/>
              <a:t>  </a:t>
            </a:r>
            <a:r>
              <a:rPr lang="it-IT" sz="1400" dirty="0" err="1"/>
              <a:t>J</a:t>
            </a:r>
            <a:endParaRPr lang="it-IT" sz="1400" dirty="0"/>
          </a:p>
        </p:txBody>
      </p:sp>
      <p:cxnSp>
        <p:nvCxnSpPr>
          <p:cNvPr id="42" name="Connettore diritto a freccia 41">
            <a:extLst>
              <a:ext uri="{FF2B5EF4-FFF2-40B4-BE49-F238E27FC236}">
                <a16:creationId xmlns:a16="http://schemas.microsoft.com/office/drawing/2014/main" id="{5C3B77B6-D206-437F-2977-947AB6FFBE45}"/>
              </a:ext>
            </a:extLst>
          </p:cNvPr>
          <p:cNvCxnSpPr>
            <a:cxnSpLocks/>
          </p:cNvCxnSpPr>
          <p:nvPr/>
        </p:nvCxnSpPr>
        <p:spPr>
          <a:xfrm>
            <a:off x="8819746" y="3859946"/>
            <a:ext cx="0" cy="923893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Elemento grafico 43" descr="Manubrio contorno">
            <a:extLst>
              <a:ext uri="{FF2B5EF4-FFF2-40B4-BE49-F238E27FC236}">
                <a16:creationId xmlns:a16="http://schemas.microsoft.com/office/drawing/2014/main" id="{F4FF1F96-79CA-4676-8383-BAADC7BAD1D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25617" y="4783839"/>
            <a:ext cx="914400" cy="914400"/>
          </a:xfrm>
          <a:prstGeom prst="rect">
            <a:avLst/>
          </a:prstGeom>
        </p:spPr>
      </p:pic>
      <p:cxnSp>
        <p:nvCxnSpPr>
          <p:cNvPr id="45" name="Connettore diritto a freccia 44">
            <a:extLst>
              <a:ext uri="{FF2B5EF4-FFF2-40B4-BE49-F238E27FC236}">
                <a16:creationId xmlns:a16="http://schemas.microsoft.com/office/drawing/2014/main" id="{7B95CD3F-535D-B049-2D7C-E0548813AEF9}"/>
              </a:ext>
            </a:extLst>
          </p:cNvPr>
          <p:cNvCxnSpPr>
            <a:cxnSpLocks/>
          </p:cNvCxnSpPr>
          <p:nvPr/>
        </p:nvCxnSpPr>
        <p:spPr>
          <a:xfrm>
            <a:off x="9380584" y="5289118"/>
            <a:ext cx="865632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E40B0B9A-60AE-E0F5-7B4E-8CCA2B2C915C}"/>
              </a:ext>
            </a:extLst>
          </p:cNvPr>
          <p:cNvSpPr txBox="1"/>
          <p:nvPr/>
        </p:nvSpPr>
        <p:spPr>
          <a:xfrm>
            <a:off x="9989059" y="5538768"/>
            <a:ext cx="13647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Update temperature</a:t>
            </a:r>
          </a:p>
          <a:p>
            <a:pPr algn="ctr"/>
            <a:r>
              <a:rPr lang="it-IT" sz="1400" dirty="0"/>
              <a:t>By </a:t>
            </a:r>
            <a:r>
              <a:rPr lang="it-IT" sz="1400" dirty="0" err="1"/>
              <a:t>minimizing</a:t>
            </a:r>
            <a:r>
              <a:rPr lang="it-IT" sz="1400" dirty="0"/>
              <a:t> T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F6AE8F5A-073A-58C5-E807-79D3F72487E3}"/>
              </a:ext>
            </a:extLst>
          </p:cNvPr>
          <p:cNvSpPr txBox="1"/>
          <p:nvPr/>
        </p:nvSpPr>
        <p:spPr>
          <a:xfrm>
            <a:off x="6024738" y="1357574"/>
            <a:ext cx="1426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(</a:t>
            </a:r>
            <a:r>
              <a:rPr lang="it-IT" sz="1400" dirty="0" err="1"/>
              <a:t>s</a:t>
            </a:r>
            <a:r>
              <a:rPr lang="it-IT" sz="1400" dirty="0"/>
              <a:t>, </a:t>
            </a:r>
            <a:r>
              <a:rPr lang="it-IT" sz="1400" dirty="0" err="1"/>
              <a:t>r</a:t>
            </a:r>
            <a:r>
              <a:rPr lang="it-IT" sz="1400" dirty="0"/>
              <a:t>, a, s’)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8CA2F0E1-11EF-E376-AA0F-680CC827E4FC}"/>
              </a:ext>
            </a:extLst>
          </p:cNvPr>
          <p:cNvSpPr txBox="1"/>
          <p:nvPr/>
        </p:nvSpPr>
        <p:spPr>
          <a:xfrm>
            <a:off x="5616331" y="2871445"/>
            <a:ext cx="1426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(</a:t>
            </a:r>
            <a:r>
              <a:rPr lang="it-IT" sz="1400" dirty="0" err="1"/>
              <a:t>s</a:t>
            </a:r>
            <a:r>
              <a:rPr lang="it-IT" sz="1400" dirty="0"/>
              <a:t>, </a:t>
            </a:r>
            <a:r>
              <a:rPr lang="it-IT" sz="1400" dirty="0" err="1"/>
              <a:t>r</a:t>
            </a:r>
            <a:r>
              <a:rPr lang="it-IT" sz="1400" dirty="0"/>
              <a:t>, a, s’)</a:t>
            </a: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E2E75999-5972-4DDB-4C42-5CC53E18DB8B}"/>
              </a:ext>
            </a:extLst>
          </p:cNvPr>
          <p:cNvSpPr txBox="1"/>
          <p:nvPr/>
        </p:nvSpPr>
        <p:spPr>
          <a:xfrm>
            <a:off x="7762095" y="2406567"/>
            <a:ext cx="1426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/>
              <a:t>s</a:t>
            </a:r>
            <a:endParaRPr lang="it-IT" sz="1400" dirty="0"/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8D0A80EF-A18F-D4EA-515A-BCC4890EB1FE}"/>
              </a:ext>
            </a:extLst>
          </p:cNvPr>
          <p:cNvSpPr txBox="1"/>
          <p:nvPr/>
        </p:nvSpPr>
        <p:spPr>
          <a:xfrm>
            <a:off x="8853272" y="4007792"/>
            <a:ext cx="1426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Samples from policy</a:t>
            </a:r>
          </a:p>
        </p:txBody>
      </p:sp>
      <p:cxnSp>
        <p:nvCxnSpPr>
          <p:cNvPr id="53" name="Connettore dritto 52">
            <a:extLst>
              <a:ext uri="{FF2B5EF4-FFF2-40B4-BE49-F238E27FC236}">
                <a16:creationId xmlns:a16="http://schemas.microsoft.com/office/drawing/2014/main" id="{59BC1E54-D78D-9A76-00EF-283F932B6D70}"/>
              </a:ext>
            </a:extLst>
          </p:cNvPr>
          <p:cNvCxnSpPr/>
          <p:nvPr/>
        </p:nvCxnSpPr>
        <p:spPr>
          <a:xfrm>
            <a:off x="0" y="938784"/>
            <a:ext cx="27432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ttangolo 53">
            <a:extLst>
              <a:ext uri="{FF2B5EF4-FFF2-40B4-BE49-F238E27FC236}">
                <a16:creationId xmlns:a16="http://schemas.microsoft.com/office/drawing/2014/main" id="{98C4742E-F727-2C3A-ABDF-F6D5E9BD09A0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BB7C58A7-1778-7D86-C93A-6472F0BCBE07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6" name="Elemento grafico 55" descr="Testa con ingranaggi contorno">
            <a:extLst>
              <a:ext uri="{FF2B5EF4-FFF2-40B4-BE49-F238E27FC236}">
                <a16:creationId xmlns:a16="http://schemas.microsoft.com/office/drawing/2014/main" id="{300E162F-6708-02F1-C159-F2A52E462D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98040" y="4783386"/>
            <a:ext cx="914400" cy="91440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B1AE8A9A-F1B1-6783-F555-3B34AA8A8798}"/>
              </a:ext>
            </a:extLst>
          </p:cNvPr>
          <p:cNvSpPr txBox="1"/>
          <p:nvPr/>
        </p:nvSpPr>
        <p:spPr>
          <a:xfrm>
            <a:off x="3965060" y="5544350"/>
            <a:ext cx="1286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 </a:t>
            </a:r>
            <a:r>
              <a:rPr lang="it-IT" sz="1400" dirty="0" err="1"/>
              <a:t>critic</a:t>
            </a:r>
            <a:endParaRPr lang="it-IT" sz="1400" dirty="0"/>
          </a:p>
        </p:txBody>
      </p:sp>
      <p:cxnSp>
        <p:nvCxnSpPr>
          <p:cNvPr id="58" name="Connettore diritto a freccia 57">
            <a:extLst>
              <a:ext uri="{FF2B5EF4-FFF2-40B4-BE49-F238E27FC236}">
                <a16:creationId xmlns:a16="http://schemas.microsoft.com/office/drawing/2014/main" id="{8D14E06F-E7BA-2EE1-95C7-B96A0A51B33B}"/>
              </a:ext>
            </a:extLst>
          </p:cNvPr>
          <p:cNvCxnSpPr>
            <a:cxnSpLocks/>
          </p:cNvCxnSpPr>
          <p:nvPr/>
        </p:nvCxnSpPr>
        <p:spPr>
          <a:xfrm>
            <a:off x="5130077" y="5221949"/>
            <a:ext cx="865632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EECF12B1-66C9-2757-2E11-CB248F6DF7D0}"/>
              </a:ext>
            </a:extLst>
          </p:cNvPr>
          <p:cNvSpPr txBox="1"/>
          <p:nvPr/>
        </p:nvSpPr>
        <p:spPr>
          <a:xfrm>
            <a:off x="4256310" y="5205553"/>
            <a:ext cx="2563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Q</a:t>
            </a:r>
            <a:r>
              <a:rPr lang="it-IT" sz="1400" dirty="0"/>
              <a:t>(</a:t>
            </a:r>
            <a:r>
              <a:rPr lang="it-IT" sz="1400" dirty="0" err="1"/>
              <a:t>s,a</a:t>
            </a:r>
            <a:r>
              <a:rPr lang="it-IT" sz="1400" dirty="0"/>
              <a:t>)</a:t>
            </a:r>
          </a:p>
        </p:txBody>
      </p:sp>
      <p:cxnSp>
        <p:nvCxnSpPr>
          <p:cNvPr id="60" name="Connettore diritto a freccia 59">
            <a:extLst>
              <a:ext uri="{FF2B5EF4-FFF2-40B4-BE49-F238E27FC236}">
                <a16:creationId xmlns:a16="http://schemas.microsoft.com/office/drawing/2014/main" id="{85FE2B22-9D84-45B7-00D6-C18B54C36606}"/>
              </a:ext>
            </a:extLst>
          </p:cNvPr>
          <p:cNvCxnSpPr>
            <a:cxnSpLocks/>
          </p:cNvCxnSpPr>
          <p:nvPr/>
        </p:nvCxnSpPr>
        <p:spPr>
          <a:xfrm flipH="1">
            <a:off x="4597970" y="2397971"/>
            <a:ext cx="1386735" cy="2231074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578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D3C75E26-A4E0-F4E2-DF3D-1649BBC59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560" y="695956"/>
            <a:ext cx="5028049" cy="2980865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EF9D22EB-C0BD-4071-8A60-34731EB5B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559" y="3676821"/>
            <a:ext cx="5028049" cy="2597766"/>
          </a:xfrm>
          <a:prstGeom prst="rect">
            <a:avLst/>
          </a:prstGeom>
        </p:spPr>
      </p:pic>
      <p:pic>
        <p:nvPicPr>
          <p:cNvPr id="9" name="Immagine 8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3E05ECFE-F38D-96D6-B375-F38241FFF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368" y="695956"/>
            <a:ext cx="4919273" cy="2063044"/>
          </a:xfrm>
          <a:prstGeom prst="rect">
            <a:avLst/>
          </a:prstGeom>
        </p:spPr>
      </p:pic>
      <p:pic>
        <p:nvPicPr>
          <p:cNvPr id="11" name="Immagine 10" descr="Immagine che contiene testo, schermata, documento, Carattere&#10;&#10;Il contenuto generato dall'IA potrebbe non essere corretto.">
            <a:extLst>
              <a:ext uri="{FF2B5EF4-FFF2-40B4-BE49-F238E27FC236}">
                <a16:creationId xmlns:a16="http://schemas.microsoft.com/office/drawing/2014/main" id="{40FB9635-346E-16D2-3E86-E6C4AC646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3369" y="2759000"/>
            <a:ext cx="4919273" cy="351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79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FA03D12A-B2BE-506F-5358-E325E3D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118" y="3744046"/>
            <a:ext cx="4920560" cy="2747358"/>
          </a:xfrm>
          <a:prstGeom prst="rect">
            <a:avLst/>
          </a:prstGeom>
        </p:spPr>
      </p:pic>
      <p:pic>
        <p:nvPicPr>
          <p:cNvPr id="7" name="Immagine 6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47000ED3-195E-4F6B-41F6-339915F39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118" y="439101"/>
            <a:ext cx="4920560" cy="3304945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EE5EDD7B-6A47-1C41-B5A1-1C86EAEF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8277"/>
            <a:ext cx="4136136" cy="1195451"/>
          </a:xfrm>
        </p:spPr>
        <p:txBody>
          <a:bodyPr>
            <a:normAutofit/>
          </a:bodyPr>
          <a:lstStyle/>
          <a:p>
            <a:r>
              <a:rPr lang="it-IT" sz="3200" dirty="0"/>
              <a:t>Training loop</a:t>
            </a:r>
          </a:p>
        </p:txBody>
      </p:sp>
      <p:cxnSp>
        <p:nvCxnSpPr>
          <p:cNvPr id="9" name="Connettore dritto 8">
            <a:extLst>
              <a:ext uri="{FF2B5EF4-FFF2-40B4-BE49-F238E27FC236}">
                <a16:creationId xmlns:a16="http://schemas.microsoft.com/office/drawing/2014/main" id="{D7F73F01-310E-0AAA-DFEF-E3FCB9E48468}"/>
              </a:ext>
            </a:extLst>
          </p:cNvPr>
          <p:cNvCxnSpPr/>
          <p:nvPr/>
        </p:nvCxnSpPr>
        <p:spPr>
          <a:xfrm>
            <a:off x="0" y="1341120"/>
            <a:ext cx="4291584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326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85003-C618-47CA-1CB1-E709C0AFE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C49F564B-A3CA-507D-44DA-6CA13E65BD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3783"/>
          <a:stretch>
            <a:fillRect/>
          </a:stretch>
        </p:blipFill>
        <p:spPr>
          <a:xfrm>
            <a:off x="7085428" y="1439815"/>
            <a:ext cx="2756156" cy="2421094"/>
          </a:xfrm>
          <a:prstGeom prst="rect">
            <a:avLst/>
          </a:prstGeo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30D4BF6A-EFAF-63AA-4E1D-64C7950C9C1F}"/>
              </a:ext>
            </a:extLst>
          </p:cNvPr>
          <p:cNvSpPr txBox="1">
            <a:spLocks/>
          </p:cNvSpPr>
          <p:nvPr/>
        </p:nvSpPr>
        <p:spPr>
          <a:xfrm>
            <a:off x="0" y="548870"/>
            <a:ext cx="3167270" cy="642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err="1"/>
              <a:t>Results</a:t>
            </a:r>
            <a:endParaRPr lang="it-IT" sz="3200" dirty="0"/>
          </a:p>
        </p:txBody>
      </p:sp>
      <p:cxnSp>
        <p:nvCxnSpPr>
          <p:cNvPr id="5" name="Connettore dritto 4">
            <a:extLst>
              <a:ext uri="{FF2B5EF4-FFF2-40B4-BE49-F238E27FC236}">
                <a16:creationId xmlns:a16="http://schemas.microsoft.com/office/drawing/2014/main" id="{FEF903BB-BAFC-5DD7-B6E0-3A16BE36EC0C}"/>
              </a:ext>
            </a:extLst>
          </p:cNvPr>
          <p:cNvCxnSpPr>
            <a:cxnSpLocks/>
          </p:cNvCxnSpPr>
          <p:nvPr/>
        </p:nvCxnSpPr>
        <p:spPr>
          <a:xfrm>
            <a:off x="0" y="1093043"/>
            <a:ext cx="379012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magine 7" descr="Immagine che contiene testo, Diagramm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A8BC4C4E-1B60-FE5B-3826-6454DAA67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339" y="1439815"/>
            <a:ext cx="2732089" cy="2415325"/>
          </a:xfrm>
          <a:prstGeom prst="rect">
            <a:avLst/>
          </a:prstGeom>
        </p:spPr>
      </p:pic>
      <p:pic>
        <p:nvPicPr>
          <p:cNvPr id="10" name="Immagine 9" descr="Immagine che contiene testo, diagramma, schermata, linea&#10;&#10;Il contenuto generato dall'IA potrebbe non essere corretto.">
            <a:extLst>
              <a:ext uri="{FF2B5EF4-FFF2-40B4-BE49-F238E27FC236}">
                <a16:creationId xmlns:a16="http://schemas.microsoft.com/office/drawing/2014/main" id="{18894516-36EE-F65C-581F-4D0248133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1498" y="3860909"/>
            <a:ext cx="2720086" cy="2595025"/>
          </a:xfrm>
          <a:prstGeom prst="rect">
            <a:avLst/>
          </a:prstGeom>
        </p:spPr>
      </p:pic>
      <p:pic>
        <p:nvPicPr>
          <p:cNvPr id="14" name="Immagine 13" descr="Immagine che contiene testo, diagramm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EBF5D019-2070-FB41-7C25-841F0A0312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3635" y="1446933"/>
            <a:ext cx="2783253" cy="2413225"/>
          </a:xfrm>
          <a:prstGeom prst="rect">
            <a:avLst/>
          </a:prstGeom>
        </p:spPr>
      </p:pic>
      <p:pic>
        <p:nvPicPr>
          <p:cNvPr id="16" name="Immagine 15" descr="Immagine che contiene linea, Diagramm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BEB51990-3D29-518D-95E7-48DD0247F4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3635" y="3854090"/>
            <a:ext cx="5539409" cy="260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485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0405F5-98F5-A484-1CE6-2EAF946DE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improvements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37D8A2-6C8D-60FA-4B14-8C6F5E929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Extend</a:t>
            </a:r>
            <a:r>
              <a:rPr lang="it-IT" dirty="0"/>
              <a:t> the system to more </a:t>
            </a:r>
            <a:r>
              <a:rPr lang="it-IT" dirty="0" err="1"/>
              <a:t>than</a:t>
            </a:r>
            <a:r>
              <a:rPr lang="it-IT" dirty="0"/>
              <a:t> one </a:t>
            </a:r>
            <a:r>
              <a:rPr lang="it-IT" dirty="0" err="1"/>
              <a:t>Qbit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Extend</a:t>
            </a:r>
            <a:r>
              <a:rPr lang="it-IT" dirty="0"/>
              <a:t> to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Hamiltonians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Introduce </a:t>
            </a:r>
            <a:r>
              <a:rPr lang="it-IT" dirty="0" err="1"/>
              <a:t>noise</a:t>
            </a:r>
            <a:r>
              <a:rPr lang="it-IT" dirty="0"/>
              <a:t> models</a:t>
            </a:r>
          </a:p>
        </p:txBody>
      </p:sp>
      <p:cxnSp>
        <p:nvCxnSpPr>
          <p:cNvPr id="5" name="Connettore dritto 4">
            <a:extLst>
              <a:ext uri="{FF2B5EF4-FFF2-40B4-BE49-F238E27FC236}">
                <a16:creationId xmlns:a16="http://schemas.microsoft.com/office/drawing/2014/main" id="{EF62CAFE-3C62-3305-F498-0786379651E2}"/>
              </a:ext>
            </a:extLst>
          </p:cNvPr>
          <p:cNvCxnSpPr/>
          <p:nvPr/>
        </p:nvCxnSpPr>
        <p:spPr>
          <a:xfrm>
            <a:off x="0" y="1085088"/>
            <a:ext cx="5754624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ttangolo 5">
            <a:extLst>
              <a:ext uri="{FF2B5EF4-FFF2-40B4-BE49-F238E27FC236}">
                <a16:creationId xmlns:a16="http://schemas.microsoft.com/office/drawing/2014/main" id="{C44B9AFD-A26C-B9F0-478E-728984CCA43D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591E5FC5-C319-064C-F734-C094AA16EF13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0670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F6D9F0-7F96-D3EE-80CE-C31F3D04D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Citations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8134EC-87A7-7866-C554-EB52B3352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sz="1400" dirty="0"/>
          </a:p>
          <a:p>
            <a:r>
              <a:rPr lang="it-IT" sz="1400" dirty="0"/>
              <a:t>DQN: ’’Playing Atari with deep </a:t>
            </a:r>
            <a:r>
              <a:rPr lang="it-IT" sz="1400" dirty="0" err="1"/>
              <a:t>reinforcement</a:t>
            </a:r>
            <a:r>
              <a:rPr lang="it-IT" sz="1400" dirty="0"/>
              <a:t> learning’’- </a:t>
            </a:r>
            <a:r>
              <a:rPr lang="it-IT" sz="1400" dirty="0" err="1"/>
              <a:t>DeepMind</a:t>
            </a:r>
            <a:r>
              <a:rPr lang="it-IT" sz="1400" dirty="0"/>
              <a:t>- </a:t>
            </a:r>
            <a:r>
              <a:rPr lang="it-IT" sz="1400" dirty="0">
                <a:hlinkClick r:id="rId2"/>
              </a:rPr>
              <a:t>https://arxiv.org/pdf/1312.5602</a:t>
            </a:r>
            <a:endParaRPr lang="it-IT" sz="1400" dirty="0"/>
          </a:p>
          <a:p>
            <a:pPr marL="0" indent="0">
              <a:buNone/>
            </a:pPr>
            <a:endParaRPr lang="it-IT" sz="1400" dirty="0"/>
          </a:p>
          <a:p>
            <a:r>
              <a:rPr lang="it-IT" sz="1400" dirty="0"/>
              <a:t>Soft </a:t>
            </a:r>
            <a:r>
              <a:rPr lang="it-IT" sz="1400" dirty="0" err="1"/>
              <a:t>Actor-Critic</a:t>
            </a:r>
            <a:r>
              <a:rPr lang="it-IT" sz="1400" dirty="0"/>
              <a:t>: Off-Policy Maximum </a:t>
            </a:r>
            <a:r>
              <a:rPr lang="it-IT" sz="1400" dirty="0" err="1"/>
              <a:t>Entropy</a:t>
            </a:r>
            <a:r>
              <a:rPr lang="it-IT" sz="1400" dirty="0"/>
              <a:t> Deep </a:t>
            </a:r>
            <a:r>
              <a:rPr lang="it-IT" sz="1400" dirty="0" err="1"/>
              <a:t>Reinforcement</a:t>
            </a:r>
            <a:r>
              <a:rPr lang="it-IT" sz="1400" dirty="0"/>
              <a:t> Learning with a </a:t>
            </a:r>
            <a:r>
              <a:rPr lang="it-IT" sz="1400" dirty="0" err="1"/>
              <a:t>Stochastic</a:t>
            </a:r>
            <a:r>
              <a:rPr lang="it-IT" sz="1400" dirty="0"/>
              <a:t> </a:t>
            </a:r>
            <a:r>
              <a:rPr lang="it-IT" sz="1400" dirty="0" err="1"/>
              <a:t>Actor</a:t>
            </a:r>
            <a:r>
              <a:rPr lang="it-IT" sz="1400" dirty="0"/>
              <a:t>- </a:t>
            </a:r>
            <a:r>
              <a:rPr lang="it-IT" sz="1400" dirty="0" err="1"/>
              <a:t>Tuomas</a:t>
            </a:r>
            <a:r>
              <a:rPr lang="it-IT" sz="1400" dirty="0"/>
              <a:t> </a:t>
            </a:r>
            <a:r>
              <a:rPr lang="it-IT" sz="1400" dirty="0" err="1"/>
              <a:t>Haarnoja</a:t>
            </a:r>
            <a:r>
              <a:rPr lang="it-IT" sz="1400" dirty="0"/>
              <a:t>, </a:t>
            </a:r>
            <a:r>
              <a:rPr lang="it-IT" sz="1400" dirty="0" err="1"/>
              <a:t>Aurick</a:t>
            </a:r>
            <a:r>
              <a:rPr lang="it-IT" sz="1400" dirty="0"/>
              <a:t> Zhou, Pieter </a:t>
            </a:r>
            <a:r>
              <a:rPr lang="it-IT" sz="1400" dirty="0" err="1"/>
              <a:t>Abbeel</a:t>
            </a:r>
            <a:r>
              <a:rPr lang="it-IT" sz="1400" dirty="0"/>
              <a:t>, Sergey Levine. </a:t>
            </a:r>
            <a:r>
              <a:rPr lang="it-IT" sz="1400" dirty="0">
                <a:hlinkClick r:id="rId3"/>
              </a:rPr>
              <a:t>https://arxiv.org/abs/1801.01290</a:t>
            </a:r>
            <a:endParaRPr lang="it-IT" sz="1400" dirty="0"/>
          </a:p>
          <a:p>
            <a:pPr marL="0" indent="0">
              <a:buNone/>
            </a:pPr>
            <a:endParaRPr lang="it-IT" sz="1400" dirty="0"/>
          </a:p>
          <a:p>
            <a:r>
              <a:rPr lang="it-IT" sz="1400" dirty="0"/>
              <a:t>’’</a:t>
            </a:r>
            <a:r>
              <a:rPr lang="it-IT" sz="1400" dirty="0" err="1"/>
              <a:t>Modern</a:t>
            </a:r>
            <a:r>
              <a:rPr lang="it-IT" sz="1400" dirty="0"/>
              <a:t>’’ </a:t>
            </a:r>
            <a:r>
              <a:rPr lang="it-IT" sz="1400" dirty="0" err="1"/>
              <a:t>version</a:t>
            </a:r>
            <a:r>
              <a:rPr lang="it-IT" sz="1400" dirty="0"/>
              <a:t> of the SAC </a:t>
            </a:r>
            <a:r>
              <a:rPr lang="it-IT" sz="1400" dirty="0" err="1"/>
              <a:t>algorithm</a:t>
            </a:r>
            <a:r>
              <a:rPr lang="it-IT" sz="1400" dirty="0"/>
              <a:t> by </a:t>
            </a:r>
            <a:r>
              <a:rPr lang="it-IT" sz="1400" dirty="0" err="1"/>
              <a:t>openAI</a:t>
            </a:r>
            <a:r>
              <a:rPr lang="it-IT" sz="1400" dirty="0"/>
              <a:t>: </a:t>
            </a:r>
            <a:r>
              <a:rPr lang="it-IT" sz="1400" dirty="0">
                <a:hlinkClick r:id="rId4"/>
              </a:rPr>
              <a:t>https://spinningup.openai.com/en/latest/algorithms/sac.html#soft-actor-critic</a:t>
            </a:r>
            <a:endParaRPr lang="it-IT" sz="1400" dirty="0"/>
          </a:p>
          <a:p>
            <a:pPr marL="0" indent="0">
              <a:buNone/>
            </a:pPr>
            <a:endParaRPr lang="it-IT" sz="1400" dirty="0"/>
          </a:p>
          <a:p>
            <a:r>
              <a:rPr lang="it-IT" sz="1400" dirty="0" err="1"/>
              <a:t>Furtherly</a:t>
            </a:r>
            <a:r>
              <a:rPr lang="it-IT" sz="1400" dirty="0"/>
              <a:t> </a:t>
            </a:r>
            <a:r>
              <a:rPr lang="it-IT" sz="1400" dirty="0" err="1"/>
              <a:t>improved</a:t>
            </a:r>
            <a:r>
              <a:rPr lang="it-IT" sz="1400" dirty="0"/>
              <a:t> </a:t>
            </a:r>
            <a:r>
              <a:rPr lang="it-IT" sz="1400" dirty="0" err="1"/>
              <a:t>version</a:t>
            </a:r>
            <a:r>
              <a:rPr lang="it-IT" sz="1400" dirty="0"/>
              <a:t> of the SAC </a:t>
            </a:r>
            <a:r>
              <a:rPr lang="it-IT" sz="1400" dirty="0" err="1"/>
              <a:t>algorithm</a:t>
            </a:r>
            <a:r>
              <a:rPr lang="it-IT" sz="1400" dirty="0"/>
              <a:t>, </a:t>
            </a:r>
            <a:r>
              <a:rPr lang="it-IT" sz="1400" dirty="0" err="1"/>
              <a:t>including</a:t>
            </a:r>
            <a:r>
              <a:rPr lang="it-IT" sz="1400" dirty="0"/>
              <a:t> </a:t>
            </a:r>
            <a:r>
              <a:rPr lang="it-IT" sz="1400" dirty="0" err="1"/>
              <a:t>automatic</a:t>
            </a:r>
            <a:r>
              <a:rPr lang="it-IT" sz="1400" dirty="0"/>
              <a:t> temperature </a:t>
            </a:r>
            <a:r>
              <a:rPr lang="it-IT" sz="1400" dirty="0" err="1"/>
              <a:t>regularization</a:t>
            </a:r>
            <a:r>
              <a:rPr lang="it-IT" sz="1400" dirty="0"/>
              <a:t>: Soft </a:t>
            </a:r>
            <a:r>
              <a:rPr lang="it-IT" sz="1400" dirty="0" err="1"/>
              <a:t>Actor-Critic</a:t>
            </a:r>
            <a:r>
              <a:rPr lang="it-IT" sz="1400" dirty="0"/>
              <a:t> </a:t>
            </a:r>
            <a:r>
              <a:rPr lang="it-IT" sz="1400" dirty="0" err="1"/>
              <a:t>Algorithms</a:t>
            </a:r>
            <a:r>
              <a:rPr lang="it-IT" sz="1400" dirty="0"/>
              <a:t> and Applications- </a:t>
            </a:r>
            <a:r>
              <a:rPr lang="it-IT" sz="1400" dirty="0" err="1"/>
              <a:t>T.Haarnoja</a:t>
            </a:r>
            <a:r>
              <a:rPr lang="it-IT" sz="1400" dirty="0"/>
              <a:t> et al. </a:t>
            </a:r>
            <a:r>
              <a:rPr lang="it-IT" sz="1400" dirty="0">
                <a:hlinkClick r:id="rId3"/>
              </a:rPr>
              <a:t>https://arxiv.org/abs/1801.01290</a:t>
            </a:r>
            <a:endParaRPr lang="it-IT" sz="1400" dirty="0"/>
          </a:p>
          <a:p>
            <a:endParaRPr lang="it-IT" sz="1400" dirty="0"/>
          </a:p>
          <a:p>
            <a:r>
              <a:rPr lang="it-IT" sz="1400" dirty="0" err="1"/>
              <a:t>Gymnasium</a:t>
            </a:r>
            <a:r>
              <a:rPr lang="it-IT" sz="1400" dirty="0"/>
              <a:t> custom </a:t>
            </a:r>
            <a:r>
              <a:rPr lang="it-IT" sz="1400" dirty="0" err="1"/>
              <a:t>environments</a:t>
            </a:r>
            <a:r>
              <a:rPr lang="it-IT" sz="1400" dirty="0"/>
              <a:t>: https://</a:t>
            </a:r>
            <a:r>
              <a:rPr lang="it-IT" sz="1400" dirty="0" err="1"/>
              <a:t>gymnasium.farama.org</a:t>
            </a:r>
            <a:r>
              <a:rPr lang="it-IT" sz="1400" dirty="0"/>
              <a:t>/</a:t>
            </a:r>
            <a:r>
              <a:rPr lang="it-IT" sz="1400" dirty="0" err="1"/>
              <a:t>introduction</a:t>
            </a:r>
            <a:r>
              <a:rPr lang="it-IT" sz="1400" dirty="0"/>
              <a:t>/</a:t>
            </a:r>
            <a:r>
              <a:rPr lang="it-IT" sz="1400" dirty="0" err="1"/>
              <a:t>create_custom_env</a:t>
            </a:r>
            <a:r>
              <a:rPr lang="it-IT" sz="1400" dirty="0"/>
              <a:t>/</a:t>
            </a:r>
          </a:p>
          <a:p>
            <a:pPr marL="0" indent="0">
              <a:buNone/>
            </a:pP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4179693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A4ABC9-D58A-DD9F-794A-427E298C5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4641"/>
            <a:ext cx="3932237" cy="1068388"/>
          </a:xfrm>
        </p:spPr>
        <p:txBody>
          <a:bodyPr>
            <a:normAutofit/>
          </a:bodyPr>
          <a:lstStyle/>
          <a:p>
            <a:r>
              <a:rPr lang="it-IT" dirty="0" err="1"/>
              <a:t>Qubits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27BA0317-ED69-A9E7-F94C-14BA4ED25168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39787" y="1874520"/>
                <a:ext cx="3932237" cy="3811588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 dirty="0">
                    <a:solidFill>
                      <a:schemeClr val="tx1"/>
                    </a:solidFill>
                  </a:rPr>
                  <a:t>2-levels quantum systems:</a:t>
                </a:r>
              </a:p>
              <a:p>
                <a:endParaRPr lang="it-IT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it-IT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|"/>
                          <m:endChr m:val="⟩"/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it-IT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d>
                        <m:dPr>
                          <m:begChr m:val="|"/>
                          <m:endChr m:val="⟩"/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it-IT" sz="2000" dirty="0">
                  <a:solidFill>
                    <a:schemeClr val="tx1"/>
                  </a:solidFill>
                </a:endParaRPr>
              </a:p>
              <a:p>
                <a:endParaRPr lang="it-IT" sz="2000" dirty="0">
                  <a:solidFill>
                    <a:schemeClr val="tx1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 dirty="0" err="1">
                    <a:solidFill>
                      <a:schemeClr val="tx1"/>
                    </a:solidFill>
                  </a:rPr>
                  <a:t>Most</a:t>
                </a:r>
                <a:r>
                  <a:rPr lang="it-IT" sz="2000" dirty="0">
                    <a:solidFill>
                      <a:schemeClr val="tx1"/>
                    </a:solidFill>
                  </a:rPr>
                  <a:t> </a:t>
                </a:r>
                <a:r>
                  <a:rPr lang="it-IT" sz="2000" dirty="0" err="1">
                    <a:solidFill>
                      <a:schemeClr val="tx1"/>
                    </a:solidFill>
                  </a:rPr>
                  <a:t>effective</a:t>
                </a:r>
                <a:r>
                  <a:rPr lang="it-IT" sz="2000" dirty="0">
                    <a:solidFill>
                      <a:schemeClr val="tx1"/>
                    </a:solidFill>
                  </a:rPr>
                  <a:t> </a:t>
                </a:r>
                <a:r>
                  <a:rPr lang="it-IT" sz="2000" dirty="0" err="1">
                    <a:solidFill>
                      <a:schemeClr val="tx1"/>
                    </a:solidFill>
                  </a:rPr>
                  <a:t>representation</a:t>
                </a:r>
                <a:r>
                  <a:rPr lang="it-IT" sz="2000" dirty="0">
                    <a:solidFill>
                      <a:schemeClr val="tx1"/>
                    </a:solidFill>
                  </a:rPr>
                  <a:t> </a:t>
                </a:r>
                <a:r>
                  <a:rPr lang="it-IT" sz="2000" dirty="0" err="1">
                    <a:solidFill>
                      <a:schemeClr val="tx1"/>
                    </a:solidFill>
                  </a:rPr>
                  <a:t>is</a:t>
                </a:r>
                <a:r>
                  <a:rPr lang="it-IT" sz="2000" dirty="0">
                    <a:solidFill>
                      <a:schemeClr val="tx1"/>
                    </a:solidFill>
                  </a:rPr>
                  <a:t> the Bloch-</a:t>
                </a:r>
                <a:r>
                  <a:rPr lang="it-IT" sz="2000" dirty="0" err="1">
                    <a:solidFill>
                      <a:schemeClr val="tx1"/>
                    </a:solidFill>
                  </a:rPr>
                  <a:t>sphere</a:t>
                </a:r>
                <a:r>
                  <a:rPr lang="it-IT" sz="2000" dirty="0">
                    <a:solidFill>
                      <a:schemeClr val="tx1"/>
                    </a:solidFill>
                  </a:rPr>
                  <a:t>:</a:t>
                </a:r>
              </a:p>
              <a:p>
                <a:endParaRPr lang="it-IT" sz="20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it-IT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it-IT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num>
                                <m:den>
                                  <m:r>
                                    <a:rPr lang="it-IT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d>
                        <m:dPr>
                          <m:begChr m:val="|"/>
                          <m:endChr m:val="⟩"/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it-IT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𝜙</m:t>
                          </m:r>
                        </m:sup>
                      </m:sSup>
                      <m:func>
                        <m:funcPr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f>
                            <m:fPr>
                              <m:ctrlPr>
                                <a:rPr lang="it-IT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lang="it-IT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 </m:t>
                          </m:r>
                        </m:e>
                      </m:func>
                      <m:d>
                        <m:dPr>
                          <m:begChr m:val="|"/>
                          <m:endChr m:val="⟩"/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it-IT" sz="2000" dirty="0">
                  <a:solidFill>
                    <a:schemeClr val="tx1"/>
                  </a:solidFill>
                </a:endParaRPr>
              </a:p>
              <a:p>
                <a:endParaRPr lang="it-IT" sz="2000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func>
                            <m:funcPr>
                              <m:ctrlPr>
                                <a:rPr lang="it-IT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it-IT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</m:func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m:rPr>
                              <m:sty m:val="p"/>
                            </m:r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a:rPr lang="it-IT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it-IT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27BA0317-ED69-A9E7-F94C-14BA4ED251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39787" y="1874520"/>
                <a:ext cx="3932237" cy="3811588"/>
              </a:xfrm>
              <a:blipFill>
                <a:blip r:embed="rId2"/>
                <a:stretch>
                  <a:fillRect l="-1613" t="-13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CFC380BC-70BC-8983-0775-6267F7208A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70" t="10523" r="11487" b="14775"/>
          <a:stretch>
            <a:fillRect/>
          </a:stretch>
        </p:blipFill>
        <p:spPr>
          <a:xfrm>
            <a:off x="6555129" y="1257300"/>
            <a:ext cx="4797083" cy="4743573"/>
          </a:xfrm>
          <a:prstGeom prst="ellipse">
            <a:avLst/>
          </a:prstGeom>
        </p:spPr>
      </p:pic>
      <p:sp>
        <p:nvSpPr>
          <p:cNvPr id="7" name="Arco 6">
            <a:extLst>
              <a:ext uri="{FF2B5EF4-FFF2-40B4-BE49-F238E27FC236}">
                <a16:creationId xmlns:a16="http://schemas.microsoft.com/office/drawing/2014/main" id="{7BABBA9F-E401-A890-6D63-45000DF5FBA5}"/>
              </a:ext>
            </a:extLst>
          </p:cNvPr>
          <p:cNvSpPr/>
          <p:nvPr/>
        </p:nvSpPr>
        <p:spPr>
          <a:xfrm>
            <a:off x="7419977" y="857127"/>
            <a:ext cx="4478653" cy="3783453"/>
          </a:xfrm>
          <a:prstGeom prst="arc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Arco 7">
            <a:extLst>
              <a:ext uri="{FF2B5EF4-FFF2-40B4-BE49-F238E27FC236}">
                <a16:creationId xmlns:a16="http://schemas.microsoft.com/office/drawing/2014/main" id="{4820B9A2-582F-B8E2-7110-C7049105B308}"/>
              </a:ext>
            </a:extLst>
          </p:cNvPr>
          <p:cNvSpPr/>
          <p:nvPr/>
        </p:nvSpPr>
        <p:spPr>
          <a:xfrm rot="11442685">
            <a:off x="5949454" y="2691301"/>
            <a:ext cx="4478653" cy="3783453"/>
          </a:xfrm>
          <a:prstGeom prst="arc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0" name="Connettore dritto 9">
            <a:extLst>
              <a:ext uri="{FF2B5EF4-FFF2-40B4-BE49-F238E27FC236}">
                <a16:creationId xmlns:a16="http://schemas.microsoft.com/office/drawing/2014/main" id="{5E244D79-F941-993E-0D7E-14A8A25A1E31}"/>
              </a:ext>
            </a:extLst>
          </p:cNvPr>
          <p:cNvCxnSpPr/>
          <p:nvPr/>
        </p:nvCxnSpPr>
        <p:spPr>
          <a:xfrm>
            <a:off x="0" y="1383030"/>
            <a:ext cx="4926330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D186F11B-A39F-3011-E861-DCCCA848398E}"/>
                  </a:ext>
                </a:extLst>
              </p:cNvPr>
              <p:cNvSpPr txBox="1"/>
              <p:nvPr/>
            </p:nvSpPr>
            <p:spPr>
              <a:xfrm>
                <a:off x="8496458" y="1244530"/>
                <a:ext cx="91442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D186F11B-A39F-3011-E861-DCCCA84839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6458" y="1244530"/>
                <a:ext cx="914424" cy="276999"/>
              </a:xfrm>
              <a:prstGeom prst="rect">
                <a:avLst/>
              </a:prstGeom>
              <a:blipFill>
                <a:blip r:embed="rId4"/>
                <a:stretch>
                  <a:fillRect b="-41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9D36298D-13D9-7C05-A166-80C3A5360715}"/>
                  </a:ext>
                </a:extLst>
              </p:cNvPr>
              <p:cNvSpPr txBox="1"/>
              <p:nvPr/>
            </p:nvSpPr>
            <p:spPr>
              <a:xfrm>
                <a:off x="8580460" y="5736644"/>
                <a:ext cx="91442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9D36298D-13D9-7C05-A166-80C3A53607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0460" y="5736644"/>
                <a:ext cx="914424" cy="276999"/>
              </a:xfrm>
              <a:prstGeom prst="rect">
                <a:avLst/>
              </a:prstGeom>
              <a:blipFill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4E02481B-2189-FA06-EBBC-03CC68EA2C79}"/>
                  </a:ext>
                </a:extLst>
              </p:cNvPr>
              <p:cNvSpPr txBox="1"/>
              <p:nvPr/>
            </p:nvSpPr>
            <p:spPr>
              <a:xfrm>
                <a:off x="10710997" y="3980110"/>
                <a:ext cx="91442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it-IT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4E02481B-2189-FA06-EBBC-03CC68EA2C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10997" y="3980110"/>
                <a:ext cx="914424" cy="276999"/>
              </a:xfrm>
              <a:prstGeom prst="rect">
                <a:avLst/>
              </a:prstGeom>
              <a:blipFill>
                <a:blip r:embed="rId6"/>
                <a:stretch>
                  <a:fillRect b="-260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ttangolo 16">
            <a:extLst>
              <a:ext uri="{FF2B5EF4-FFF2-40B4-BE49-F238E27FC236}">
                <a16:creationId xmlns:a16="http://schemas.microsoft.com/office/drawing/2014/main" id="{2AB02F84-91AE-5F85-AF21-AD991B506583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4576EB5B-5AF6-FF55-4546-B88F8B469F4D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91607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3B80FE-7A4C-50B2-2E98-AEFC9E755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/>
              <a:t>Spin </a:t>
            </a:r>
            <a:r>
              <a:rPr lang="it-IT" sz="3200" dirty="0" err="1"/>
              <a:t>Qubits</a:t>
            </a:r>
            <a:endParaRPr lang="it-IT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032F2D7-F968-6AD0-9074-E3C77445FE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5812" y="1825625"/>
                <a:ext cx="4949040" cy="4211127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it-IT" dirty="0">
                    <a:solidFill>
                      <a:srgbClr val="FFFFFF"/>
                    </a:solidFill>
                  </a:rPr>
                  <a:t>Physical </a:t>
                </a:r>
                <a:r>
                  <a:rPr lang="it-IT" dirty="0" err="1">
                    <a:solidFill>
                      <a:srgbClr val="FFFFFF"/>
                    </a:solidFill>
                  </a:rPr>
                  <a:t>realizations</a:t>
                </a:r>
                <a:r>
                  <a:rPr lang="it-IT" dirty="0">
                    <a:solidFill>
                      <a:srgbClr val="FFFFFF"/>
                    </a:solidFill>
                  </a:rPr>
                  <a:t> of </a:t>
                </a:r>
                <a:r>
                  <a:rPr lang="it-IT" dirty="0" err="1">
                    <a:solidFill>
                      <a:srgbClr val="FFFFFF"/>
                    </a:solidFill>
                  </a:rPr>
                  <a:t>Qubit</a:t>
                </a:r>
                <a:r>
                  <a:rPr lang="it-IT" dirty="0">
                    <a:solidFill>
                      <a:srgbClr val="FFFFFF"/>
                    </a:solidFill>
                  </a:rPr>
                  <a:t> </a:t>
                </a:r>
                <a:r>
                  <a:rPr lang="it-IT" dirty="0" err="1">
                    <a:solidFill>
                      <a:srgbClr val="FFFFFF"/>
                    </a:solidFill>
                  </a:rPr>
                  <a:t>using</a:t>
                </a:r>
                <a:r>
                  <a:rPr lang="it-IT" dirty="0">
                    <a:solidFill>
                      <a:srgbClr val="FFFFFF"/>
                    </a:solidFill>
                  </a:rPr>
                  <a:t> an electron spin </a:t>
                </a:r>
                <a:r>
                  <a:rPr lang="it-IT" dirty="0" err="1">
                    <a:solidFill>
                      <a:srgbClr val="FFFFFF"/>
                    </a:solidFill>
                  </a:rPr>
                  <a:t>confined</a:t>
                </a:r>
                <a:r>
                  <a:rPr lang="it-IT" dirty="0">
                    <a:solidFill>
                      <a:srgbClr val="FFFFFF"/>
                    </a:solidFill>
                  </a:rPr>
                  <a:t> in a </a:t>
                </a:r>
                <a:r>
                  <a:rPr lang="it-IT" dirty="0" err="1">
                    <a:solidFill>
                      <a:srgbClr val="FFFFFF"/>
                    </a:solidFill>
                  </a:rPr>
                  <a:t>magnetic</a:t>
                </a:r>
                <a:r>
                  <a:rPr lang="it-IT" dirty="0">
                    <a:solidFill>
                      <a:srgbClr val="FFFFFF"/>
                    </a:solidFill>
                  </a:rPr>
                  <a:t> field: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d>
                      <m:dPr>
                        <m:begChr m:val="|"/>
                        <m:endChr m:val="⟩"/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↑</m:t>
                        </m:r>
                      </m:e>
                    </m:d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d>
                      <m:dPr>
                        <m:begChr m:val="|"/>
                        <m:endChr m:val="⟩"/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↓</m:t>
                        </m:r>
                      </m:e>
                    </m:d>
                  </m:oMath>
                </a14:m>
                <a:endParaRPr lang="it-IT" dirty="0">
                  <a:solidFill>
                    <a:srgbClr val="FFFFFF"/>
                  </a:solidFill>
                </a:endParaRPr>
              </a:p>
              <a:p>
                <a:pPr marL="0" indent="0">
                  <a:buNone/>
                </a:pPr>
                <a:endParaRPr lang="it-IT" dirty="0">
                  <a:solidFill>
                    <a:srgbClr val="FFFFFF"/>
                  </a:solidFill>
                </a:endParaRPr>
              </a:p>
              <a:p>
                <a:r>
                  <a:rPr lang="it-IT" dirty="0">
                    <a:solidFill>
                      <a:srgbClr val="FFFFFF"/>
                    </a:solidFill>
                  </a:rPr>
                  <a:t>The </a:t>
                </a:r>
                <a:r>
                  <a:rPr lang="it-IT" dirty="0" err="1">
                    <a:solidFill>
                      <a:srgbClr val="FFFFFF"/>
                    </a:solidFill>
                  </a:rPr>
                  <a:t>Hamiltonian</a:t>
                </a:r>
                <a:r>
                  <a:rPr lang="it-IT" dirty="0">
                    <a:solidFill>
                      <a:srgbClr val="FFFFFF"/>
                    </a:solidFill>
                  </a:rPr>
                  <a:t> can be </a:t>
                </a:r>
                <a:r>
                  <a:rPr lang="it-IT" dirty="0" err="1">
                    <a:solidFill>
                      <a:srgbClr val="FFFFFF"/>
                    </a:solidFill>
                  </a:rPr>
                  <a:t>modeled</a:t>
                </a:r>
                <a:r>
                  <a:rPr lang="it-IT" dirty="0">
                    <a:solidFill>
                      <a:srgbClr val="FFFFFF"/>
                    </a:solidFill>
                  </a:rPr>
                  <a:t> </a:t>
                </a:r>
                <a:r>
                  <a:rPr lang="it-IT" dirty="0" err="1">
                    <a:solidFill>
                      <a:srgbClr val="FFFFFF"/>
                    </a:solidFill>
                  </a:rPr>
                  <a:t>as</a:t>
                </a:r>
                <a:r>
                  <a:rPr lang="it-IT" dirty="0">
                    <a:solidFill>
                      <a:srgbClr val="FFFF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𝐻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)</m:t>
                    </m:r>
                    <m:sSub>
                      <m:sSubPr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)</m:t>
                    </m:r>
                    <m:sSub>
                      <m:sSubPr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endParaRPr lang="it-IT" dirty="0">
                  <a:solidFill>
                    <a:srgbClr val="FFFFFF"/>
                  </a:solidFill>
                </a:endParaRPr>
              </a:p>
              <a:p>
                <a:pPr marL="0" indent="0">
                  <a:buNone/>
                </a:pPr>
                <a:endParaRPr lang="it-IT" dirty="0">
                  <a:solidFill>
                    <a:srgbClr val="FFFFFF"/>
                  </a:solidFill>
                </a:endParaRPr>
              </a:p>
              <a:p>
                <a:r>
                  <a:rPr lang="it-IT" dirty="0" err="1">
                    <a:solidFill>
                      <a:srgbClr val="FFFFFF"/>
                    </a:solidFill>
                  </a:rPr>
                  <a:t>Where</a:t>
                </a:r>
                <a:r>
                  <a:rPr lang="it-IT" dirty="0">
                    <a:solidFill>
                      <a:srgbClr val="FFFF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𝑈</m:t>
                    </m:r>
                    <m:r>
                      <a:rPr lang="it-IT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it-IT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it-IT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it-IT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it-IT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dirty="0">
                    <a:solidFill>
                      <a:srgbClr val="FFFFFF"/>
                    </a:solidFill>
                  </a:rPr>
                  <a:t> </a:t>
                </a:r>
                <a:r>
                  <a:rPr lang="it-IT" dirty="0" err="1">
                    <a:solidFill>
                      <a:srgbClr val="FFFFFF"/>
                    </a:solidFill>
                  </a:rPr>
                  <a:t>parametrizes</a:t>
                </a:r>
                <a:r>
                  <a:rPr lang="it-IT" dirty="0">
                    <a:solidFill>
                      <a:srgbClr val="FFFFFF"/>
                    </a:solidFill>
                  </a:rPr>
                  <a:t> the action of an </a:t>
                </a:r>
                <a:r>
                  <a:rPr lang="it-IT" dirty="0" err="1">
                    <a:solidFill>
                      <a:srgbClr val="FFFFFF"/>
                    </a:solidFill>
                  </a:rPr>
                  <a:t>extern</a:t>
                </a:r>
                <a:r>
                  <a:rPr lang="it-IT" dirty="0">
                    <a:solidFill>
                      <a:srgbClr val="FFFFFF"/>
                    </a:solidFill>
                  </a:rPr>
                  <a:t> E.M. field</a:t>
                </a:r>
              </a:p>
              <a:p>
                <a:endParaRPr lang="it-IT" dirty="0">
                  <a:solidFill>
                    <a:srgbClr val="FFFFFF"/>
                  </a:solidFill>
                </a:endParaRPr>
              </a:p>
              <a:p>
                <a:r>
                  <a:rPr lang="it-IT" dirty="0">
                    <a:solidFill>
                      <a:srgbClr val="FFFFFF"/>
                    </a:solidFill>
                  </a:rPr>
                  <a:t>Time </a:t>
                </a:r>
                <a:r>
                  <a:rPr lang="it-IT" dirty="0" err="1">
                    <a:solidFill>
                      <a:srgbClr val="FFFFFF"/>
                    </a:solidFill>
                  </a:rPr>
                  <a:t>evolution</a:t>
                </a:r>
                <a:r>
                  <a:rPr lang="it-IT" dirty="0">
                    <a:solidFill>
                      <a:srgbClr val="FFFFFF"/>
                    </a:solidFill>
                  </a:rPr>
                  <a:t>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it-IT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i="1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𝑖𝐻</m:t>
                          </m:r>
                          <m:d>
                            <m:dPr>
                              <m:ctrlPr>
                                <a:rPr lang="it-IT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it-IT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d>
                        <m:dPr>
                          <m:begChr m:val="|"/>
                          <m:endChr m:val="⟩"/>
                          <m:ctrlP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it-IT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it-IT" dirty="0">
                  <a:solidFill>
                    <a:srgbClr val="FFFFFF"/>
                  </a:solidFill>
                </a:endParaRPr>
              </a:p>
              <a:p>
                <a:pPr marL="0" indent="0">
                  <a:buNone/>
                </a:pPr>
                <a:endParaRPr lang="it-IT" dirty="0">
                  <a:solidFill>
                    <a:srgbClr val="FFFFFF"/>
                  </a:solidFill>
                </a:endParaRPr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032F2D7-F968-6AD0-9074-E3C77445FE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5812" y="1825625"/>
                <a:ext cx="4949040" cy="4211127"/>
              </a:xfrm>
              <a:blipFill>
                <a:blip r:embed="rId2"/>
                <a:stretch>
                  <a:fillRect l="-1795" t="-3303" r="-5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Connettore dritto 4">
            <a:extLst>
              <a:ext uri="{FF2B5EF4-FFF2-40B4-BE49-F238E27FC236}">
                <a16:creationId xmlns:a16="http://schemas.microsoft.com/office/drawing/2014/main" id="{30490EF1-C97A-4C65-2E1C-E3595B76DDE4}"/>
              </a:ext>
            </a:extLst>
          </p:cNvPr>
          <p:cNvCxnSpPr/>
          <p:nvPr/>
        </p:nvCxnSpPr>
        <p:spPr>
          <a:xfrm>
            <a:off x="0" y="1475232"/>
            <a:ext cx="4303776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ttangolo 7">
            <a:extLst>
              <a:ext uri="{FF2B5EF4-FFF2-40B4-BE49-F238E27FC236}">
                <a16:creationId xmlns:a16="http://schemas.microsoft.com/office/drawing/2014/main" id="{2F05783E-AD80-8C5C-43A1-22D01E86D93A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6C644C2-C4C2-1C2D-BA7C-CECDD3EC62BA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3" name="Immagine 12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2BE8F496-8804-B98C-DD8A-4D7F1CD77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423" y="1548456"/>
            <a:ext cx="6196765" cy="462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711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A45BB7-CC52-B16D-1FE2-3CD96A8DA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6" y="406485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 err="1"/>
              <a:t>Reinforcement</a:t>
            </a:r>
            <a:r>
              <a:rPr lang="it-IT" sz="3200" dirty="0"/>
              <a:t> learning</a:t>
            </a:r>
          </a:p>
        </p:txBody>
      </p:sp>
      <p:pic>
        <p:nvPicPr>
          <p:cNvPr id="6" name="Segnaposto contenuto 5" descr="Monete contorno">
            <a:extLst>
              <a:ext uri="{FF2B5EF4-FFF2-40B4-BE49-F238E27FC236}">
                <a16:creationId xmlns:a16="http://schemas.microsoft.com/office/drawing/2014/main" id="{47035E03-8B75-CE49-302F-0E723FF55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595" y="5345647"/>
            <a:ext cx="683052" cy="683052"/>
          </a:xfrm>
        </p:spPr>
      </p:pic>
      <p:pic>
        <p:nvPicPr>
          <p:cNvPr id="8" name="Elemento grafico 7" descr="Globo terrestre: Africa ed Europa con riempimento a tinta unita">
            <a:extLst>
              <a:ext uri="{FF2B5EF4-FFF2-40B4-BE49-F238E27FC236}">
                <a16:creationId xmlns:a16="http://schemas.microsoft.com/office/drawing/2014/main" id="{B290278E-21F0-442D-1C26-DE6B0ABEC7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6359" y="3460871"/>
            <a:ext cx="914400" cy="914400"/>
          </a:xfrm>
          <a:prstGeom prst="rect">
            <a:avLst/>
          </a:prstGeom>
        </p:spPr>
      </p:pic>
      <p:pic>
        <p:nvPicPr>
          <p:cNvPr id="10" name="Elemento grafico 9" descr="Intelligenza artificiale contorno">
            <a:extLst>
              <a:ext uri="{FF2B5EF4-FFF2-40B4-BE49-F238E27FC236}">
                <a16:creationId xmlns:a16="http://schemas.microsoft.com/office/drawing/2014/main" id="{4AB3BBC8-0642-5025-3679-0F35A9E0F2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83842" y="3388942"/>
            <a:ext cx="914400" cy="914400"/>
          </a:xfrm>
          <a:prstGeom prst="rect">
            <a:avLst/>
          </a:prstGeom>
        </p:spPr>
      </p:pic>
      <p:sp>
        <p:nvSpPr>
          <p:cNvPr id="12" name="Arco 11">
            <a:extLst>
              <a:ext uri="{FF2B5EF4-FFF2-40B4-BE49-F238E27FC236}">
                <a16:creationId xmlns:a16="http://schemas.microsoft.com/office/drawing/2014/main" id="{8558D609-23E2-E3B6-6EF9-A7605E98C898}"/>
              </a:ext>
            </a:extLst>
          </p:cNvPr>
          <p:cNvSpPr/>
          <p:nvPr/>
        </p:nvSpPr>
        <p:spPr>
          <a:xfrm rot="18831709">
            <a:off x="5860679" y="2663027"/>
            <a:ext cx="4833525" cy="4429042"/>
          </a:xfrm>
          <a:prstGeom prst="arc">
            <a:avLst>
              <a:gd name="adj1" fmla="val 16200000"/>
              <a:gd name="adj2" fmla="val 575554"/>
            </a:avLst>
          </a:prstGeom>
          <a:noFill/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Arco 12">
            <a:extLst>
              <a:ext uri="{FF2B5EF4-FFF2-40B4-BE49-F238E27FC236}">
                <a16:creationId xmlns:a16="http://schemas.microsoft.com/office/drawing/2014/main" id="{EC8458B8-968F-CAD5-C9BA-33A03FD1136B}"/>
              </a:ext>
            </a:extLst>
          </p:cNvPr>
          <p:cNvSpPr/>
          <p:nvPr/>
        </p:nvSpPr>
        <p:spPr>
          <a:xfrm rot="18274944" flipH="1" flipV="1">
            <a:off x="6034153" y="569629"/>
            <a:ext cx="4279447" cy="5124385"/>
          </a:xfrm>
          <a:prstGeom prst="arc">
            <a:avLst>
              <a:gd name="adj1" fmla="val 16200000"/>
              <a:gd name="adj2" fmla="val 575554"/>
            </a:avLst>
          </a:prstGeom>
          <a:noFill/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riangolo 13">
            <a:extLst>
              <a:ext uri="{FF2B5EF4-FFF2-40B4-BE49-F238E27FC236}">
                <a16:creationId xmlns:a16="http://schemas.microsoft.com/office/drawing/2014/main" id="{F6E9C63E-5E78-01BC-E601-F8C546C338CA}"/>
              </a:ext>
            </a:extLst>
          </p:cNvPr>
          <p:cNvSpPr/>
          <p:nvPr/>
        </p:nvSpPr>
        <p:spPr>
          <a:xfrm rot="8548784">
            <a:off x="10154109" y="3370728"/>
            <a:ext cx="186491" cy="183878"/>
          </a:xfrm>
          <a:prstGeom prst="triangle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riangolo 14">
            <a:extLst>
              <a:ext uri="{FF2B5EF4-FFF2-40B4-BE49-F238E27FC236}">
                <a16:creationId xmlns:a16="http://schemas.microsoft.com/office/drawing/2014/main" id="{7CEB71EC-FE3C-1409-7471-49DB5F5BC55A}"/>
              </a:ext>
            </a:extLst>
          </p:cNvPr>
          <p:cNvSpPr/>
          <p:nvPr/>
        </p:nvSpPr>
        <p:spPr>
          <a:xfrm rot="20396258">
            <a:off x="6598596" y="4530971"/>
            <a:ext cx="186491" cy="183878"/>
          </a:xfrm>
          <a:prstGeom prst="triangle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19C6EF8E-A479-6B8D-5930-DCA68E78C9E0}"/>
                  </a:ext>
                </a:extLst>
              </p:cNvPr>
              <p:cNvSpPr txBox="1"/>
              <p:nvPr/>
            </p:nvSpPr>
            <p:spPr>
              <a:xfrm>
                <a:off x="8222597" y="2053012"/>
                <a:ext cx="15687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Action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19C6EF8E-A479-6B8D-5930-DCA68E78C9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2597" y="2053012"/>
                <a:ext cx="1568754" cy="369332"/>
              </a:xfrm>
              <a:prstGeom prst="rect">
                <a:avLst/>
              </a:prstGeom>
              <a:blipFill>
                <a:blip r:embed="rId8"/>
                <a:stretch>
                  <a:fillRect l="-3226" t="-6667" b="-2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112311A-A15A-62E5-A025-8003652A0DCB}"/>
                  </a:ext>
                </a:extLst>
              </p:cNvPr>
              <p:cNvSpPr txBox="1"/>
              <p:nvPr/>
            </p:nvSpPr>
            <p:spPr>
              <a:xfrm>
                <a:off x="8261647" y="5449201"/>
                <a:ext cx="19319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Next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b="0" i="1" smtClean="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it-IT" dirty="0"/>
              </a:p>
              <a:p>
                <a:r>
                  <a:rPr lang="it-IT" dirty="0" err="1"/>
                  <a:t>Reward</a:t>
                </a:r>
                <a:r>
                  <a:rPr lang="it-IT" dirty="0"/>
                  <a:t> r</a:t>
                </a: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112311A-A15A-62E5-A025-8003652A0D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1647" y="5449201"/>
                <a:ext cx="1931956" cy="646331"/>
              </a:xfrm>
              <a:prstGeom prst="rect">
                <a:avLst/>
              </a:prstGeom>
              <a:blipFill>
                <a:blip r:embed="rId9"/>
                <a:stretch>
                  <a:fillRect l="-2614" t="-5769" b="-1153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Elemento grafico 18" descr="Gesto doppio tocco con riempimento a tinta unita">
            <a:extLst>
              <a:ext uri="{FF2B5EF4-FFF2-40B4-BE49-F238E27FC236}">
                <a16:creationId xmlns:a16="http://schemas.microsoft.com/office/drawing/2014/main" id="{7DE6FEAC-6178-E089-5B3B-94B7B5F772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68696" y="1919494"/>
            <a:ext cx="502850" cy="502850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B46DB27-8C70-D81B-5031-A96B22FA667C}"/>
              </a:ext>
            </a:extLst>
          </p:cNvPr>
          <p:cNvSpPr txBox="1"/>
          <p:nvPr/>
        </p:nvSpPr>
        <p:spPr>
          <a:xfrm>
            <a:off x="6195368" y="4206720"/>
            <a:ext cx="1568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Agent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7BD34D8-9E4B-0A1F-FBF0-B11883183F9F}"/>
              </a:ext>
            </a:extLst>
          </p:cNvPr>
          <p:cNvSpPr txBox="1"/>
          <p:nvPr/>
        </p:nvSpPr>
        <p:spPr>
          <a:xfrm>
            <a:off x="9940617" y="4270725"/>
            <a:ext cx="1568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Environment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FB332478-65DA-B1FC-B7DC-1F55702F4F35}"/>
                  </a:ext>
                </a:extLst>
              </p:cNvPr>
              <p:cNvSpPr txBox="1"/>
              <p:nvPr/>
            </p:nvSpPr>
            <p:spPr>
              <a:xfrm>
                <a:off x="497262" y="1735626"/>
                <a:ext cx="4559776" cy="5719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Agent </a:t>
                </a:r>
                <a:r>
                  <a:rPr lang="it-IT" dirty="0" err="1"/>
                  <a:t>interacts</a:t>
                </a:r>
                <a:r>
                  <a:rPr lang="it-IT" dirty="0"/>
                  <a:t> with the </a:t>
                </a:r>
                <a:r>
                  <a:rPr lang="it-IT" dirty="0" err="1"/>
                  <a:t>environment</a:t>
                </a:r>
                <a:r>
                  <a:rPr lang="it-IT" dirty="0"/>
                  <a:t> and </a:t>
                </a:r>
                <a:r>
                  <a:rPr lang="it-IT" dirty="0" err="1"/>
                  <a:t>receives</a:t>
                </a:r>
                <a:r>
                  <a:rPr lang="it-IT" dirty="0"/>
                  <a:t> a </a:t>
                </a:r>
                <a:r>
                  <a:rPr lang="it-IT" dirty="0" err="1"/>
                  <a:t>reward</a:t>
                </a:r>
                <a:r>
                  <a:rPr lang="it-IT" dirty="0"/>
                  <a:t> </a:t>
                </a:r>
                <a:r>
                  <a:rPr lang="it-IT" dirty="0" err="1"/>
                  <a:t>based</a:t>
                </a:r>
                <a:r>
                  <a:rPr lang="it-IT" dirty="0"/>
                  <a:t> on </a:t>
                </a:r>
                <a:r>
                  <a:rPr lang="it-IT" dirty="0" err="1"/>
                  <a:t>its</a:t>
                </a:r>
                <a:r>
                  <a:rPr lang="it-IT" dirty="0"/>
                  <a:t> action.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The </a:t>
                </a:r>
                <a:r>
                  <a:rPr lang="it-IT" dirty="0" err="1"/>
                  <a:t>better</a:t>
                </a:r>
                <a:r>
                  <a:rPr lang="it-IT" dirty="0"/>
                  <a:t> the action, the </a:t>
                </a:r>
                <a:r>
                  <a:rPr lang="it-IT" dirty="0" err="1"/>
                  <a:t>greater</a:t>
                </a:r>
                <a:r>
                  <a:rPr lang="it-IT" dirty="0"/>
                  <a:t> the </a:t>
                </a:r>
                <a:r>
                  <a:rPr lang="it-IT" dirty="0" err="1"/>
                  <a:t>reward</a:t>
                </a:r>
                <a:endParaRPr lang="it-IT" dirty="0"/>
              </a:p>
              <a:p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The agent follows a policy, </a:t>
                </a:r>
                <a:r>
                  <a:rPr lang="it-IT" dirty="0" err="1"/>
                  <a:t>wich</a:t>
                </a:r>
                <a:r>
                  <a:rPr lang="it-IT" dirty="0"/>
                  <a:t> </a:t>
                </a:r>
                <a:r>
                  <a:rPr lang="it-IT" dirty="0" err="1"/>
                  <a:t>tells</a:t>
                </a:r>
                <a:r>
                  <a:rPr lang="it-IT" dirty="0"/>
                  <a:t> </a:t>
                </a:r>
                <a:r>
                  <a:rPr lang="it-IT" dirty="0" err="1"/>
                  <a:t>it</a:t>
                </a:r>
                <a:r>
                  <a:rPr lang="it-IT" dirty="0"/>
                  <a:t> the action to take in </a:t>
                </a:r>
                <a:r>
                  <a:rPr lang="it-IT" dirty="0" err="1"/>
                  <a:t>each</a:t>
                </a:r>
                <a:r>
                  <a:rPr lang="it-IT" dirty="0"/>
                  <a:t> state: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  <a:p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The agent </a:t>
                </a:r>
                <a:r>
                  <a:rPr lang="it-IT" dirty="0" err="1"/>
                  <a:t>aims</a:t>
                </a:r>
                <a:r>
                  <a:rPr lang="it-IT" dirty="0"/>
                  <a:t> to </a:t>
                </a:r>
                <a:r>
                  <a:rPr lang="it-IT" dirty="0" err="1"/>
                  <a:t>find</a:t>
                </a:r>
                <a:r>
                  <a:rPr lang="it-IT" dirty="0"/>
                  <a:t> a policy </a:t>
                </a:r>
                <a:r>
                  <a:rPr lang="it-IT" dirty="0" err="1"/>
                  <a:t>that</a:t>
                </a:r>
                <a:r>
                  <a:rPr lang="it-IT" dirty="0"/>
                  <a:t> </a:t>
                </a:r>
                <a:r>
                  <a:rPr lang="it-IT" dirty="0" err="1"/>
                  <a:t>maximizes</a:t>
                </a:r>
                <a:r>
                  <a:rPr lang="it-IT" dirty="0"/>
                  <a:t> the </a:t>
                </a:r>
                <a:r>
                  <a:rPr lang="it-IT" dirty="0" err="1"/>
                  <a:t>expected</a:t>
                </a:r>
                <a:r>
                  <a:rPr lang="it-IT" dirty="0"/>
                  <a:t> cumulative (</a:t>
                </a:r>
                <a:r>
                  <a:rPr lang="it-IT" dirty="0" err="1"/>
                  <a:t>discounted</a:t>
                </a:r>
                <a:r>
                  <a:rPr lang="it-IT" dirty="0"/>
                  <a:t>) </a:t>
                </a:r>
                <a:r>
                  <a:rPr lang="it-IT" dirty="0" err="1"/>
                  <a:t>reward</a:t>
                </a:r>
                <a:r>
                  <a:rPr lang="it-IT" dirty="0"/>
                  <a:t>:</a:t>
                </a:r>
              </a:p>
              <a:p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p>
                          <m:r>
                            <a:rPr lang="it-IT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it-IT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i="0" smtClean="0">
                              <a:latin typeface="Cambria Math" panose="02040503050406030204" pitchFamily="18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it-IT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func>
                        </m:e>
                      </m:func>
                      <m:d>
                        <m:dPr>
                          <m:begChr m:val="["/>
                          <m:endChr m:val="]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it-IT" i="1" smtClean="0">
                                  <a:latin typeface="Cambria Math" panose="02040503050406030204" pitchFamily="18" charset="0"/>
                                </a:rPr>
                                <m:t>≥0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it-IT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nary>
                          <m:r>
                            <a:rPr lang="it-IT" i="1" smtClean="0">
                              <a:latin typeface="Cambria Math" panose="02040503050406030204" pitchFamily="18" charset="0"/>
                            </a:rPr>
                            <m:t> </m:t>
                          </m:r>
                        </m:e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</a:rPr>
                            <m:t> </m:t>
                          </m:r>
                          <m:r>
                            <a:rPr lang="it-IT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d>
                    </m:oMath>
                  </m:oMathPara>
                </a14:m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FB332478-65DA-B1FC-B7DC-1F55702F4F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262" y="1735626"/>
                <a:ext cx="4559776" cy="5719836"/>
              </a:xfrm>
              <a:prstGeom prst="rect">
                <a:avLst/>
              </a:prstGeom>
              <a:blipFill>
                <a:blip r:embed="rId12"/>
                <a:stretch>
                  <a:fillRect l="-833" t="-442" r="-8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Connettore dritto 23">
            <a:extLst>
              <a:ext uri="{FF2B5EF4-FFF2-40B4-BE49-F238E27FC236}">
                <a16:creationId xmlns:a16="http://schemas.microsoft.com/office/drawing/2014/main" id="{97653EF2-B7AA-4F32-96AA-8409778AA7B4}"/>
              </a:ext>
            </a:extLst>
          </p:cNvPr>
          <p:cNvCxnSpPr/>
          <p:nvPr/>
        </p:nvCxnSpPr>
        <p:spPr>
          <a:xfrm>
            <a:off x="0" y="1366294"/>
            <a:ext cx="5988882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5" name="Rettangolo 24">
            <a:extLst>
              <a:ext uri="{FF2B5EF4-FFF2-40B4-BE49-F238E27FC236}">
                <a16:creationId xmlns:a16="http://schemas.microsoft.com/office/drawing/2014/main" id="{D3F2F8FD-D655-45C7-6334-B604CAC9084A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B625DB81-4552-D117-4BD9-968D75BA5BC5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4601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6" name="Segnaposto contenuto 2">
                <a:extLst>
                  <a:ext uri="{FF2B5EF4-FFF2-40B4-BE49-F238E27FC236}">
                    <a16:creationId xmlns:a16="http://schemas.microsoft.com/office/drawing/2014/main" id="{EB3385EE-4D51-56B4-FF70-36AD7F2C15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61767" y="1641280"/>
                <a:ext cx="8704142" cy="4907860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/>
                  <a:t>The core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the action-</a:t>
                </a:r>
                <a:r>
                  <a:rPr lang="it-IT" sz="1800" dirty="0" err="1"/>
                  <a:t>value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function</a:t>
                </a:r>
                <a:r>
                  <a:rPr lang="it-IT" sz="1800" dirty="0"/>
                  <a:t>:</a:t>
                </a:r>
              </a:p>
              <a:p>
                <a:pPr marL="0" indent="0">
                  <a:buNone/>
                </a:pPr>
                <a:r>
                  <a:rPr lang="it-IT" sz="1800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it-IT" sz="1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nary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 </m:t>
                        </m:r>
                      </m:e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 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, 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, 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it-IT" sz="1800" b="0" dirty="0"/>
              </a:p>
              <a:p>
                <a:pPr marL="0" indent="0">
                  <a:buNone/>
                </a:pPr>
                <a:r>
                  <a:rPr lang="it-IT" sz="1800" dirty="0"/>
                  <a:t>   </a:t>
                </a:r>
              </a:p>
              <a:p>
                <a:r>
                  <a:rPr lang="it-IT" sz="1800" dirty="0"/>
                  <a:t>The best policy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the one </a:t>
                </a:r>
                <a:r>
                  <a:rPr lang="it-IT" sz="1800" dirty="0" err="1"/>
                  <a:t>that</a:t>
                </a:r>
                <a:r>
                  <a:rPr lang="it-IT" sz="1800" dirty="0"/>
                  <a:t> follows the </a:t>
                </a:r>
                <a:r>
                  <a:rPr lang="it-IT" sz="1800" dirty="0" err="1"/>
                  <a:t>optimal</a:t>
                </a:r>
                <a:r>
                  <a:rPr lang="it-IT" sz="1800" dirty="0"/>
                  <a:t> </a:t>
                </a:r>
                <a:r>
                  <a:rPr lang="it-IT" sz="1800" dirty="0" err="1"/>
                  <a:t>Q-function</a:t>
                </a:r>
                <a:r>
                  <a:rPr lang="it-IT" sz="1800" dirty="0"/>
                  <a:t>:</a:t>
                </a:r>
              </a:p>
              <a:p>
                <a:pPr marL="0" indent="0">
                  <a:buNone/>
                </a:pPr>
                <a:endParaRPr lang="it-IT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it-IT" sz="18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sup>
                          </m:sSup>
                        </m:e>
                      </m:func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it-IT" sz="1800" b="0" i="0" smtClean="0">
                          <a:latin typeface="Cambria Math" panose="02040503050406030204" pitchFamily="18" charset="0"/>
                        </a:rPr>
                        <m:t> 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→ </m:t>
                      </m:r>
                      <m:sSup>
                        <m:sSup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p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𝑎𝑟𝑔</m:t>
                      </m:r>
                      <m:func>
                        <m:func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it-IT" sz="18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sSup>
                            <m:sSup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d>
                            <m:d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it-IT" sz="1800" dirty="0"/>
              </a:p>
              <a:p>
                <a:pPr marL="0" indent="0">
                  <a:buNone/>
                </a:pPr>
                <a:endParaRPr lang="it-IT" sz="1800" dirty="0"/>
              </a:p>
              <a:p>
                <a:r>
                  <a:rPr lang="it-IT" sz="1800" dirty="0" err="1"/>
                  <a:t>It</a:t>
                </a:r>
                <a:r>
                  <a:rPr lang="it-IT" sz="1800" dirty="0"/>
                  <a:t> can be </a:t>
                </a:r>
                <a:r>
                  <a:rPr lang="it-IT" sz="1800" dirty="0" err="1"/>
                  <a:t>recursively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computed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using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bellman</a:t>
                </a:r>
                <a:r>
                  <a:rPr lang="it-IT" sz="1800" dirty="0"/>
                  <a:t> </a:t>
                </a:r>
                <a:r>
                  <a:rPr lang="it-IT" sz="1800" dirty="0" err="1"/>
                  <a:t>equation</a:t>
                </a:r>
                <a:r>
                  <a:rPr lang="it-IT" sz="1800" dirty="0"/>
                  <a:t>:</a:t>
                </a:r>
              </a:p>
              <a:p>
                <a:pPr marL="0" indent="0">
                  <a:buNone/>
                </a:pPr>
                <a:r>
                  <a:rPr lang="it-IT" sz="1800" b="0" dirty="0">
                    <a:ea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’</m:t>
                            </m:r>
                          </m:sub>
                        </m:sSub>
                        <m:d>
                          <m:dPr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  <m:d>
                              <m:d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’,</m:t>
                                </m:r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’ </m:t>
                                </m:r>
                              </m:e>
                            </m:d>
                          </m:e>
                        </m:d>
                      </m:e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it-IT" sz="1800" dirty="0"/>
              </a:p>
              <a:p>
                <a:pPr marL="0" indent="0">
                  <a:buNone/>
                </a:pPr>
                <a:endParaRPr lang="it-IT" sz="1800" dirty="0"/>
              </a:p>
              <a:p>
                <a:r>
                  <a:rPr lang="it-IT" sz="1800" dirty="0"/>
                  <a:t>At </a:t>
                </a:r>
                <a:r>
                  <a:rPr lang="it-IT" sz="1800" dirty="0" err="1"/>
                  <a:t>each</a:t>
                </a:r>
                <a:r>
                  <a:rPr lang="it-IT" sz="1800" dirty="0"/>
                  <a:t> step, the update follows:</a:t>
                </a:r>
              </a:p>
              <a:p>
                <a:pPr marL="0" indent="0">
                  <a:buNone/>
                </a:pPr>
                <a:r>
                  <a:rPr lang="it-IT" sz="1800" b="0" dirty="0">
                    <a:ea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p>
                    </m:sSup>
                    <m:d>
                      <m:d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’</m:t>
                            </m:r>
                          </m:sub>
                        </m:sSub>
                        <m:d>
                          <m:dPr>
                            <m:ctrlPr>
                              <a:rPr lang="it-IT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𝑄</m:t>
                                </m:r>
                              </m:e>
                              <m:sup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’,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it-IT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’</m:t>
                                </m:r>
                              </m:e>
                            </m:d>
                          </m:e>
                        </m:d>
                      </m:e>
                      <m:e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it-IT" sz="1800" dirty="0"/>
                  <a:t> </a:t>
                </a:r>
              </a:p>
              <a:p>
                <a:pPr marL="0" indent="0">
                  <a:buNone/>
                </a:pPr>
                <a:endParaRPr lang="it-IT" sz="1800" dirty="0"/>
              </a:p>
              <a:p>
                <a:pPr marL="0" indent="0">
                  <a:buNone/>
                </a:pPr>
                <a:endParaRPr lang="it-IT" sz="1800" dirty="0"/>
              </a:p>
            </p:txBody>
          </p:sp>
        </mc:Choice>
        <mc:Fallback xmlns="">
          <p:sp>
            <p:nvSpPr>
              <p:cNvPr id="36" name="Segnaposto contenuto 2">
                <a:extLst>
                  <a:ext uri="{FF2B5EF4-FFF2-40B4-BE49-F238E27FC236}">
                    <a16:creationId xmlns:a16="http://schemas.microsoft.com/office/drawing/2014/main" id="{EB3385EE-4D51-56B4-FF70-36AD7F2C15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61767" y="1641280"/>
                <a:ext cx="8704142" cy="4907860"/>
              </a:xfrm>
              <a:blipFill>
                <a:blip r:embed="rId2"/>
                <a:stretch>
                  <a:fillRect l="-437" t="-1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itolo 1">
            <a:extLst>
              <a:ext uri="{FF2B5EF4-FFF2-40B4-BE49-F238E27FC236}">
                <a16:creationId xmlns:a16="http://schemas.microsoft.com/office/drawing/2014/main" id="{06496AF6-BBD8-F7D4-99C3-D1C40A79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10" y="504685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/>
              <a:t>Deep </a:t>
            </a:r>
            <a:r>
              <a:rPr lang="it-IT" sz="3200" dirty="0" err="1"/>
              <a:t>Q</a:t>
            </a:r>
            <a:r>
              <a:rPr lang="it-IT" sz="3200" dirty="0"/>
              <a:t>-Learning (DQN)</a:t>
            </a:r>
          </a:p>
        </p:txBody>
      </p:sp>
      <p:cxnSp>
        <p:nvCxnSpPr>
          <p:cNvPr id="41" name="Connettore dritto 40">
            <a:extLst>
              <a:ext uri="{FF2B5EF4-FFF2-40B4-BE49-F238E27FC236}">
                <a16:creationId xmlns:a16="http://schemas.microsoft.com/office/drawing/2014/main" id="{19C6247E-2725-5203-5A2B-4C48D255AC91}"/>
              </a:ext>
            </a:extLst>
          </p:cNvPr>
          <p:cNvCxnSpPr>
            <a:cxnSpLocks/>
          </p:cNvCxnSpPr>
          <p:nvPr/>
        </p:nvCxnSpPr>
        <p:spPr>
          <a:xfrm>
            <a:off x="0" y="1472628"/>
            <a:ext cx="6096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4" name="Rettangolo 43">
            <a:extLst>
              <a:ext uri="{FF2B5EF4-FFF2-40B4-BE49-F238E27FC236}">
                <a16:creationId xmlns:a16="http://schemas.microsoft.com/office/drawing/2014/main" id="{D085C10E-FCAD-55E0-C1CB-14B39F8878A7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61CD507B-77E0-1AE9-E7C4-18593FAA0A2D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69174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E4C28-BD51-7BC8-F079-A51186F87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mento grafico 4" descr="Intelligenza artificiale contorno">
            <a:extLst>
              <a:ext uri="{FF2B5EF4-FFF2-40B4-BE49-F238E27FC236}">
                <a16:creationId xmlns:a16="http://schemas.microsoft.com/office/drawing/2014/main" id="{24343671-35E8-5F4D-297F-344632766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2164" y="1840992"/>
            <a:ext cx="914400" cy="914400"/>
          </a:xfrm>
          <a:prstGeom prst="rect">
            <a:avLst/>
          </a:prstGeom>
        </p:spPr>
      </p:pic>
      <p:pic>
        <p:nvPicPr>
          <p:cNvPr id="7" name="Elemento grafico 6" descr="Intelligenza artificiale contorno">
            <a:extLst>
              <a:ext uri="{FF2B5EF4-FFF2-40B4-BE49-F238E27FC236}">
                <a16:creationId xmlns:a16="http://schemas.microsoft.com/office/drawing/2014/main" id="{81A94673-59D7-01C5-711D-610CD23C8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02196" y="4236139"/>
            <a:ext cx="914400" cy="914400"/>
          </a:xfrm>
          <a:prstGeom prst="rect">
            <a:avLst/>
          </a:prstGeom>
        </p:spPr>
      </p:pic>
      <p:pic>
        <p:nvPicPr>
          <p:cNvPr id="13" name="Elemento grafico 12" descr="Database contorno">
            <a:extLst>
              <a:ext uri="{FF2B5EF4-FFF2-40B4-BE49-F238E27FC236}">
                <a16:creationId xmlns:a16="http://schemas.microsoft.com/office/drawing/2014/main" id="{EB74D09D-4041-D2E9-5EE6-50F952E045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55892" y="1768329"/>
            <a:ext cx="914400" cy="914400"/>
          </a:xfrm>
          <a:prstGeom prst="rect">
            <a:avLst/>
          </a:prstGeom>
        </p:spPr>
      </p:pic>
      <p:cxnSp>
        <p:nvCxnSpPr>
          <p:cNvPr id="15" name="Connettore diritto a freccia 14">
            <a:extLst>
              <a:ext uri="{FF2B5EF4-FFF2-40B4-BE49-F238E27FC236}">
                <a16:creationId xmlns:a16="http://schemas.microsoft.com/office/drawing/2014/main" id="{585E549D-3149-F523-BF4D-505B71B8B71A}"/>
              </a:ext>
            </a:extLst>
          </p:cNvPr>
          <p:cNvCxnSpPr/>
          <p:nvPr/>
        </p:nvCxnSpPr>
        <p:spPr>
          <a:xfrm>
            <a:off x="7706868" y="2303626"/>
            <a:ext cx="12252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a freccia 15">
            <a:extLst>
              <a:ext uri="{FF2B5EF4-FFF2-40B4-BE49-F238E27FC236}">
                <a16:creationId xmlns:a16="http://schemas.microsoft.com/office/drawing/2014/main" id="{F2E4C08C-6F6C-4BB2-D6A0-2B0034A70CEF}"/>
              </a:ext>
            </a:extLst>
          </p:cNvPr>
          <p:cNvCxnSpPr>
            <a:cxnSpLocks/>
          </p:cNvCxnSpPr>
          <p:nvPr/>
        </p:nvCxnSpPr>
        <p:spPr>
          <a:xfrm>
            <a:off x="7249668" y="2878174"/>
            <a:ext cx="0" cy="12771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a freccia 17">
            <a:extLst>
              <a:ext uri="{FF2B5EF4-FFF2-40B4-BE49-F238E27FC236}">
                <a16:creationId xmlns:a16="http://schemas.microsoft.com/office/drawing/2014/main" id="{0084C0BF-5567-2BCC-0C98-48830BDB1EE6}"/>
              </a:ext>
            </a:extLst>
          </p:cNvPr>
          <p:cNvCxnSpPr>
            <a:cxnSpLocks/>
          </p:cNvCxnSpPr>
          <p:nvPr/>
        </p:nvCxnSpPr>
        <p:spPr>
          <a:xfrm>
            <a:off x="9389364" y="3081866"/>
            <a:ext cx="0" cy="12771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a freccia 21">
            <a:extLst>
              <a:ext uri="{FF2B5EF4-FFF2-40B4-BE49-F238E27FC236}">
                <a16:creationId xmlns:a16="http://schemas.microsoft.com/office/drawing/2014/main" id="{43B8F3A5-8953-2959-A33F-2FC0E02C9F3D}"/>
              </a:ext>
            </a:extLst>
          </p:cNvPr>
          <p:cNvCxnSpPr/>
          <p:nvPr/>
        </p:nvCxnSpPr>
        <p:spPr>
          <a:xfrm>
            <a:off x="7798308" y="4860898"/>
            <a:ext cx="12252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Elemento grafico 23" descr="Manubrio contorno">
            <a:extLst>
              <a:ext uri="{FF2B5EF4-FFF2-40B4-BE49-F238E27FC236}">
                <a16:creationId xmlns:a16="http://schemas.microsoft.com/office/drawing/2014/main" id="{E42B85A4-9E10-7920-48A5-B64E5BF7A4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15044" y="4272634"/>
            <a:ext cx="914400" cy="914400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52642868-7B33-DA00-1E85-924324C7F949}"/>
              </a:ext>
            </a:extLst>
          </p:cNvPr>
          <p:cNvSpPr txBox="1"/>
          <p:nvPr/>
        </p:nvSpPr>
        <p:spPr>
          <a:xfrm>
            <a:off x="6492240" y="2585361"/>
            <a:ext cx="3654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Replay buffer 	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B0D66F87-50B0-341C-F71B-C9D89BDF3C0E}"/>
              </a:ext>
            </a:extLst>
          </p:cNvPr>
          <p:cNvSpPr txBox="1"/>
          <p:nvPr/>
        </p:nvSpPr>
        <p:spPr>
          <a:xfrm>
            <a:off x="8753858" y="2683264"/>
            <a:ext cx="278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Online </a:t>
            </a:r>
            <a:r>
              <a:rPr lang="it-IT" dirty="0" err="1"/>
              <a:t>Q</a:t>
            </a:r>
            <a:r>
              <a:rPr lang="it-IT" dirty="0"/>
              <a:t>-network (agent)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E7A97FEA-EDF8-B2E2-764D-FAF730F267B1}"/>
              </a:ext>
            </a:extLst>
          </p:cNvPr>
          <p:cNvSpPr txBox="1"/>
          <p:nvPr/>
        </p:nvSpPr>
        <p:spPr>
          <a:xfrm>
            <a:off x="6515102" y="5119897"/>
            <a:ext cx="2304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Target </a:t>
            </a:r>
            <a:r>
              <a:rPr lang="it-IT" dirty="0" err="1"/>
              <a:t>Q</a:t>
            </a:r>
            <a:r>
              <a:rPr lang="it-IT" dirty="0"/>
              <a:t>-network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B530D7CA-20EC-5EBC-D62C-A593DC2C86E7}"/>
              </a:ext>
            </a:extLst>
          </p:cNvPr>
          <p:cNvSpPr txBox="1"/>
          <p:nvPr/>
        </p:nvSpPr>
        <p:spPr>
          <a:xfrm rot="5400000">
            <a:off x="8652580" y="3913538"/>
            <a:ext cx="1857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/>
              <a:t>Predicted</a:t>
            </a:r>
            <a:r>
              <a:rPr lang="it-IT" sz="1400" dirty="0"/>
              <a:t> </a:t>
            </a:r>
            <a:r>
              <a:rPr lang="it-IT" sz="1400" dirty="0" err="1"/>
              <a:t>Qs</a:t>
            </a:r>
            <a:r>
              <a:rPr lang="it-IT" sz="1400" dirty="0"/>
              <a:t>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E8A6029C-0A9B-98C9-FF0E-FE8AF504DFCC}"/>
              </a:ext>
            </a:extLst>
          </p:cNvPr>
          <p:cNvSpPr txBox="1"/>
          <p:nvPr/>
        </p:nvSpPr>
        <p:spPr>
          <a:xfrm>
            <a:off x="7816596" y="4542377"/>
            <a:ext cx="2304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Target </a:t>
            </a:r>
            <a:r>
              <a:rPr lang="it-IT" sz="1400" dirty="0" err="1"/>
              <a:t>Qs</a:t>
            </a:r>
            <a:endParaRPr lang="it-IT" sz="1400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5AAD737-583F-26DD-9463-13B6083722FD}"/>
              </a:ext>
            </a:extLst>
          </p:cNvPr>
          <p:cNvSpPr txBox="1"/>
          <p:nvPr/>
        </p:nvSpPr>
        <p:spPr>
          <a:xfrm>
            <a:off x="10017252" y="4676232"/>
            <a:ext cx="2304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Train agent</a:t>
            </a:r>
          </a:p>
          <a:p>
            <a:r>
              <a:rPr lang="it-IT" dirty="0"/>
              <a:t>With MSE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Segnaposto contenuto 2">
                <a:extLst>
                  <a:ext uri="{FF2B5EF4-FFF2-40B4-BE49-F238E27FC236}">
                    <a16:creationId xmlns:a16="http://schemas.microsoft.com/office/drawing/2014/main" id="{130EEEFA-32E7-D529-2098-5B8AFAD186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4507" y="1768329"/>
                <a:ext cx="6169154" cy="4907860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it-IT" sz="1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1800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it-IT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sSup>
                              <m:sSup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lang="it-IT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it-IT" sz="1800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nary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 </m:t>
                        </m:r>
                      </m:e>
                      <m:e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 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, </m:t>
                        </m:r>
                        <m:sSub>
                          <m:sSubPr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it-IT" sz="1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, </m:t>
                        </m:r>
                        <m:r>
                          <a:rPr lang="it-IT" sz="18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it-IT" sz="1800" b="0" dirty="0"/>
              </a:p>
              <a:p>
                <a:pPr marL="0" indent="0">
                  <a:buNone/>
                </a:pPr>
                <a:r>
                  <a:rPr lang="it-IT" sz="1800" dirty="0"/>
                  <a:t>   </a:t>
                </a:r>
                <a:r>
                  <a:rPr lang="it-IT" sz="1800" dirty="0" err="1"/>
                  <a:t>evaluates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expected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reward</a:t>
                </a:r>
                <a:r>
                  <a:rPr lang="it-IT" sz="1800" dirty="0"/>
                  <a:t> of a state-action </a:t>
                </a:r>
                <a:r>
                  <a:rPr lang="it-IT" sz="1800" dirty="0" err="1"/>
                  <a:t>pair</a:t>
                </a:r>
                <a:r>
                  <a:rPr lang="it-IT" sz="1800" dirty="0"/>
                  <a:t>, following the </a:t>
                </a:r>
                <a:r>
                  <a:rPr lang="it-IT" sz="1800" dirty="0" err="1"/>
                  <a:t>current</a:t>
                </a:r>
                <a:r>
                  <a:rPr lang="it-IT" sz="1800" dirty="0"/>
                  <a:t> policy. Here </a:t>
                </a:r>
                <a:r>
                  <a:rPr lang="it-IT" sz="1800" dirty="0" err="1"/>
                  <a:t>it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parametrized</a:t>
                </a:r>
                <a:r>
                  <a:rPr lang="it-IT" sz="1800" dirty="0"/>
                  <a:t> by a DNN.</a:t>
                </a:r>
              </a:p>
              <a:p>
                <a:pPr marL="0" indent="0">
                  <a:buNone/>
                </a:pPr>
                <a:endParaRPr lang="it-IT" sz="1800" dirty="0"/>
              </a:p>
              <a:p>
                <a:r>
                  <a:rPr lang="it-IT" sz="1800" dirty="0"/>
                  <a:t>the agent stores </a:t>
                </a:r>
                <a:r>
                  <a:rPr lang="it-IT" sz="1800" dirty="0" err="1"/>
                  <a:t>experiences</a:t>
                </a:r>
                <a:r>
                  <a:rPr lang="it-IT" sz="1800" dirty="0"/>
                  <a:t> in a replay buffer, </a:t>
                </a:r>
                <a:r>
                  <a:rPr lang="it-IT" sz="1800" dirty="0" err="1"/>
                  <a:t>then</a:t>
                </a:r>
                <a:r>
                  <a:rPr lang="it-IT" sz="1800" dirty="0"/>
                  <a:t> samples </a:t>
                </a:r>
                <a:r>
                  <a:rPr lang="it-IT" sz="1800" dirty="0" err="1"/>
                  <a:t>minibatches</a:t>
                </a:r>
                <a:r>
                  <a:rPr lang="it-IT" sz="1800" dirty="0"/>
                  <a:t> to compute target </a:t>
                </a:r>
                <a:r>
                  <a:rPr lang="it-IT" sz="1800" dirty="0" err="1"/>
                  <a:t>values</a:t>
                </a:r>
                <a:r>
                  <a:rPr lang="it-IT" sz="1800" dirty="0"/>
                  <a:t> y </a:t>
                </a:r>
                <a:r>
                  <a:rPr lang="it-IT" sz="1800" dirty="0" err="1"/>
                  <a:t>using</a:t>
                </a:r>
                <a:r>
                  <a:rPr lang="it-IT" sz="1800" dirty="0"/>
                  <a:t> a target DNN, (a copy of the agent </a:t>
                </a:r>
                <a:r>
                  <a:rPr lang="it-IT" sz="1800" dirty="0" err="1"/>
                  <a:t>updated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periodically</a:t>
                </a:r>
                <a:r>
                  <a:rPr lang="it-IT" sz="1800" dirty="0"/>
                  <a:t>)</a:t>
                </a:r>
              </a:p>
              <a:p>
                <a:pPr marL="0" indent="0">
                  <a:buNone/>
                </a:pPr>
                <a:r>
                  <a:rPr lang="it-IT" sz="1800" b="0" dirty="0">
                    <a:ea typeface="Cambria Math" panose="02040503050406030204" pitchFamily="18" charset="0"/>
                  </a:rPr>
                  <a:t>	y</a:t>
                </a:r>
                <a14:m>
                  <m:oMath xmlns:m="http://schemas.openxmlformats.org/officeDocument/2006/math">
                    <m:r>
                      <a:rPr lang="it-IT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𝑚𝑎</m:t>
                    </m:r>
                    <m:sSub>
                      <m:sSub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’</m:t>
                        </m:r>
                      </m:sub>
                    </m:sSub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’,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’;</m:t>
                        </m:r>
                        <m:sSup>
                          <m:sSupPr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e>
                    </m:d>
                  </m:oMath>
                </a14:m>
                <a:endParaRPr lang="it-IT" sz="1800" dirty="0"/>
              </a:p>
              <a:p>
                <a:pPr marL="0" indent="0">
                  <a:buNone/>
                </a:pPr>
                <a:endParaRPr lang="it-IT" sz="1800" dirty="0"/>
              </a:p>
              <a:p>
                <a:r>
                  <a:rPr lang="it-IT" sz="1800" dirty="0"/>
                  <a:t>The online network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trained</a:t>
                </a:r>
                <a:r>
                  <a:rPr lang="it-IT" sz="1800" dirty="0"/>
                  <a:t> by </a:t>
                </a:r>
                <a:r>
                  <a:rPr lang="it-IT" sz="1800" dirty="0" err="1"/>
                  <a:t>minimizing</a:t>
                </a:r>
                <a:r>
                  <a:rPr lang="it-IT" sz="1800" dirty="0"/>
                  <a:t> the MSE </a:t>
                </a:r>
                <a:r>
                  <a:rPr lang="it-IT" sz="1800" dirty="0" err="1"/>
                  <a:t>loss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between</a:t>
                </a:r>
                <a:r>
                  <a:rPr lang="it-IT" sz="1800" dirty="0"/>
                  <a:t> target and </a:t>
                </a:r>
                <a:r>
                  <a:rPr lang="it-IT" sz="1800" dirty="0" err="1"/>
                  <a:t>predicted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Q-values</a:t>
                </a:r>
                <a:r>
                  <a:rPr lang="it-IT" sz="1800" dirty="0"/>
                  <a:t>:</a:t>
                </a:r>
              </a:p>
              <a:p>
                <a:pPr marL="0" indent="0">
                  <a:buNone/>
                </a:pPr>
                <a:endParaRPr lang="it-IT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  <m:d>
                            <m:d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it-IT" sz="1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it-IT" sz="1800" dirty="0"/>
              </a:p>
            </p:txBody>
          </p:sp>
        </mc:Choice>
        <mc:Fallback xmlns="">
          <p:sp>
            <p:nvSpPr>
              <p:cNvPr id="36" name="Segnaposto contenuto 2">
                <a:extLst>
                  <a:ext uri="{FF2B5EF4-FFF2-40B4-BE49-F238E27FC236}">
                    <a16:creationId xmlns:a16="http://schemas.microsoft.com/office/drawing/2014/main" id="{130EEEFA-32E7-D529-2098-5B8AFAD186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4507" y="1768329"/>
                <a:ext cx="6169154" cy="4907860"/>
              </a:xfrm>
              <a:blipFill>
                <a:blip r:embed="rId8"/>
                <a:stretch>
                  <a:fillRect l="-1029" t="-93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itolo 1">
            <a:extLst>
              <a:ext uri="{FF2B5EF4-FFF2-40B4-BE49-F238E27FC236}">
                <a16:creationId xmlns:a16="http://schemas.microsoft.com/office/drawing/2014/main" id="{C8FD586B-36F2-8D10-6FE0-65622C3E5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10" y="504685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/>
              <a:t>Training loop</a:t>
            </a:r>
          </a:p>
        </p:txBody>
      </p:sp>
      <p:cxnSp>
        <p:nvCxnSpPr>
          <p:cNvPr id="41" name="Connettore dritto 40">
            <a:extLst>
              <a:ext uri="{FF2B5EF4-FFF2-40B4-BE49-F238E27FC236}">
                <a16:creationId xmlns:a16="http://schemas.microsoft.com/office/drawing/2014/main" id="{29E082F3-77D2-6DA0-2226-279F47CA50C4}"/>
              </a:ext>
            </a:extLst>
          </p:cNvPr>
          <p:cNvCxnSpPr>
            <a:cxnSpLocks/>
          </p:cNvCxnSpPr>
          <p:nvPr/>
        </p:nvCxnSpPr>
        <p:spPr>
          <a:xfrm>
            <a:off x="0" y="1472628"/>
            <a:ext cx="6096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4" name="Rettangolo 43">
            <a:extLst>
              <a:ext uri="{FF2B5EF4-FFF2-40B4-BE49-F238E27FC236}">
                <a16:creationId xmlns:a16="http://schemas.microsoft.com/office/drawing/2014/main" id="{83C47331-67AD-045C-9FCC-716965D5F5F5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A684E835-1D26-1C94-9A82-897EFC4D2BBE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420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nt">
            <a:extLst>
              <a:ext uri="{FF2B5EF4-FFF2-40B4-BE49-F238E27FC236}">
                <a16:creationId xmlns:a16="http://schemas.microsoft.com/office/drawing/2014/main" id="{E41E80BB-63A0-8437-52E4-AAFF0B134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D4C534-9A6A-81BC-7642-A0875C5D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23904" cy="6858000"/>
          </a:xfrm>
          <a:prstGeom prst="rect">
            <a:avLst/>
          </a:prstGeom>
          <a:ln>
            <a:noFill/>
          </a:ln>
          <a:effectLst>
            <a:outerShdw blurRad="317500" dist="127000" dir="2400000" sx="95000" sy="95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6FC486F-EE17-4AB5-AFD2-50FD675AE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195" y="8299"/>
            <a:ext cx="11433047" cy="3390300"/>
          </a:xfrm>
          <a:prstGeom prst="rect">
            <a:avLst/>
          </a:prstGeom>
          <a:ln>
            <a:noFill/>
          </a:ln>
          <a:effectLst>
            <a:outerShdw blurRad="596900" dist="254000" dir="7140000" sx="87000" sy="87000" algn="t" rotWithShape="0">
              <a:srgbClr val="000000">
                <a:alpha val="2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980325D-8EAF-FB5D-910F-F60916993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74991"/>
            <a:ext cx="5172407" cy="19320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First approach: </a:t>
            </a:r>
            <a:br>
              <a:rPr lang="en-US" sz="3200" dirty="0"/>
            </a:br>
            <a:r>
              <a:rPr lang="en-US" sz="3200" dirty="0"/>
              <a:t>discretized action space</a:t>
            </a:r>
          </a:p>
        </p:txBody>
      </p:sp>
      <p:cxnSp>
        <p:nvCxnSpPr>
          <p:cNvPr id="15" name="Connettore dritto 14">
            <a:extLst>
              <a:ext uri="{FF2B5EF4-FFF2-40B4-BE49-F238E27FC236}">
                <a16:creationId xmlns:a16="http://schemas.microsoft.com/office/drawing/2014/main" id="{AAD04559-54DF-F829-E0D5-4EA111414299}"/>
              </a:ext>
            </a:extLst>
          </p:cNvPr>
          <p:cNvCxnSpPr/>
          <p:nvPr/>
        </p:nvCxnSpPr>
        <p:spPr>
          <a:xfrm>
            <a:off x="-5195" y="1840992"/>
            <a:ext cx="5028299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ttangolo 16">
            <a:extLst>
              <a:ext uri="{FF2B5EF4-FFF2-40B4-BE49-F238E27FC236}">
                <a16:creationId xmlns:a16="http://schemas.microsoft.com/office/drawing/2014/main" id="{16029C04-6BE3-40A8-5EE5-039868CD5EBA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40571931-2E3B-797D-1995-B7BBC3C30C00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6" name="Segnaposto contenuto 35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D4DB85E5-94B1-B907-5D19-BFA9D1E02F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1019"/>
          <a:stretch>
            <a:fillRect/>
          </a:stretch>
        </p:blipFill>
        <p:spPr>
          <a:xfrm>
            <a:off x="6491532" y="3848696"/>
            <a:ext cx="4357551" cy="2484201"/>
          </a:xfrm>
        </p:spPr>
      </p:pic>
      <p:pic>
        <p:nvPicPr>
          <p:cNvPr id="38" name="Immagine 37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068F1069-CBAB-7BB6-EFA0-FBE522711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532" y="613814"/>
            <a:ext cx="4343637" cy="3234882"/>
          </a:xfrm>
          <a:prstGeom prst="rect">
            <a:avLst/>
          </a:prstGeom>
        </p:spPr>
      </p:pic>
      <p:pic>
        <p:nvPicPr>
          <p:cNvPr id="40" name="Immagine 39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6DC86949-2747-E5E5-880D-AFFFB88A6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" y="4364600"/>
            <a:ext cx="4229766" cy="186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39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E84B7-739E-EA81-896B-0D8A89ED9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8277"/>
            <a:ext cx="4136136" cy="1195451"/>
          </a:xfrm>
        </p:spPr>
        <p:txBody>
          <a:bodyPr>
            <a:normAutofit/>
          </a:bodyPr>
          <a:lstStyle/>
          <a:p>
            <a:r>
              <a:rPr lang="it-IT" sz="3200" dirty="0"/>
              <a:t>Training loop</a:t>
            </a:r>
          </a:p>
        </p:txBody>
      </p:sp>
      <p:cxnSp>
        <p:nvCxnSpPr>
          <p:cNvPr id="9" name="Connettore dritto 8">
            <a:extLst>
              <a:ext uri="{FF2B5EF4-FFF2-40B4-BE49-F238E27FC236}">
                <a16:creationId xmlns:a16="http://schemas.microsoft.com/office/drawing/2014/main" id="{1AA28F4E-D253-66FD-DEEE-99E797A7E0B1}"/>
              </a:ext>
            </a:extLst>
          </p:cNvPr>
          <p:cNvCxnSpPr/>
          <p:nvPr/>
        </p:nvCxnSpPr>
        <p:spPr>
          <a:xfrm>
            <a:off x="0" y="1341120"/>
            <a:ext cx="4291584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CBDEEA8D-DCAF-A71B-C549-8F1EAF646250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55CCFC28-9249-BD16-E912-DE6A5A4B66D4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5" name="Immagine 14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9047E3C3-EC44-317F-A928-6A9421119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97" y="3435238"/>
            <a:ext cx="4176619" cy="3042554"/>
          </a:xfrm>
          <a:prstGeom prst="rect">
            <a:avLst/>
          </a:prstGeom>
        </p:spPr>
      </p:pic>
      <p:pic>
        <p:nvPicPr>
          <p:cNvPr id="17" name="Immagine 16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E38264F3-DDCC-AB95-7B72-5AA9E1661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797" y="368016"/>
            <a:ext cx="4176619" cy="309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67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8D98BD-20B6-45AA-BFF7-655E278B3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4039"/>
            <a:ext cx="10515600" cy="1325563"/>
          </a:xfrm>
        </p:spPr>
        <p:txBody>
          <a:bodyPr>
            <a:normAutofit/>
          </a:bodyPr>
          <a:lstStyle/>
          <a:p>
            <a:r>
              <a:rPr lang="it-IT" sz="3200" dirty="0" err="1"/>
              <a:t>Results</a:t>
            </a:r>
            <a:endParaRPr lang="it-IT" sz="32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AF01DFD-94EE-B71E-C387-967FBE53A225}"/>
              </a:ext>
            </a:extLst>
          </p:cNvPr>
          <p:cNvSpPr/>
          <p:nvPr/>
        </p:nvSpPr>
        <p:spPr>
          <a:xfrm>
            <a:off x="0" y="67177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50AFBE4-D108-22BE-E4BB-9908534E9E9A}"/>
              </a:ext>
            </a:extLst>
          </p:cNvPr>
          <p:cNvSpPr/>
          <p:nvPr/>
        </p:nvSpPr>
        <p:spPr>
          <a:xfrm>
            <a:off x="0" y="-12192"/>
            <a:ext cx="12192000" cy="14020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" name="Connettore dritto 6">
            <a:extLst>
              <a:ext uri="{FF2B5EF4-FFF2-40B4-BE49-F238E27FC236}">
                <a16:creationId xmlns:a16="http://schemas.microsoft.com/office/drawing/2014/main" id="{377D1317-8E05-8BFC-4343-C64D9C76DC06}"/>
              </a:ext>
            </a:extLst>
          </p:cNvPr>
          <p:cNvCxnSpPr>
            <a:cxnSpLocks/>
          </p:cNvCxnSpPr>
          <p:nvPr/>
        </p:nvCxnSpPr>
        <p:spPr>
          <a:xfrm>
            <a:off x="0" y="1297459"/>
            <a:ext cx="1964724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magine 9" descr="Immagine che contiene testo, diagramma, schermata, Diagramma&#10;&#10;Il contenuto generato dall'IA potrebbe non essere corretto.">
            <a:extLst>
              <a:ext uri="{FF2B5EF4-FFF2-40B4-BE49-F238E27FC236}">
                <a16:creationId xmlns:a16="http://schemas.microsoft.com/office/drawing/2014/main" id="{288988A0-217C-E7D5-9495-3FCFCBC21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160" y="2612740"/>
            <a:ext cx="3751134" cy="3464965"/>
          </a:xfrm>
          <a:prstGeom prst="rect">
            <a:avLst/>
          </a:prstGeom>
        </p:spPr>
      </p:pic>
      <p:pic>
        <p:nvPicPr>
          <p:cNvPr id="12" name="Immagine 11" descr="Immagine che contiene linea, testo, diagramma, Diagramma&#10;&#10;Il contenuto generato dall'IA potrebbe non essere corretto.">
            <a:extLst>
              <a:ext uri="{FF2B5EF4-FFF2-40B4-BE49-F238E27FC236}">
                <a16:creationId xmlns:a16="http://schemas.microsoft.com/office/drawing/2014/main" id="{C96C20BB-206F-B6A9-5D38-A631B3899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975" y="1369833"/>
            <a:ext cx="3096194" cy="2642338"/>
          </a:xfrm>
          <a:prstGeom prst="rect">
            <a:avLst/>
          </a:prstGeom>
        </p:spPr>
      </p:pic>
      <p:pic>
        <p:nvPicPr>
          <p:cNvPr id="14" name="Immagine 13" descr="Immagine che contiene testo, linea, Parallelo, diagramma&#10;&#10;Il contenuto generato dall'IA potrebbe non essere corretto.">
            <a:extLst>
              <a:ext uri="{FF2B5EF4-FFF2-40B4-BE49-F238E27FC236}">
                <a16:creationId xmlns:a16="http://schemas.microsoft.com/office/drawing/2014/main" id="{7808E1C5-6502-2C3A-9354-D99B0A0AA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975" y="4003081"/>
            <a:ext cx="3158987" cy="2642338"/>
          </a:xfrm>
          <a:prstGeom prst="rect">
            <a:avLst/>
          </a:prstGeom>
        </p:spPr>
      </p:pic>
      <p:pic>
        <p:nvPicPr>
          <p:cNvPr id="16" name="Immagine 15" descr="Immagine che contiene diagramma, linea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2AE6022B-299C-5A66-CD80-F8373DE39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8484" y="1369834"/>
            <a:ext cx="3124676" cy="2642337"/>
          </a:xfrm>
          <a:prstGeom prst="rect">
            <a:avLst/>
          </a:prstGeom>
        </p:spPr>
      </p:pic>
      <p:pic>
        <p:nvPicPr>
          <p:cNvPr id="18" name="Immagine 17" descr="Immagine che contiene linea, testo, Parallelo, schermata&#10;&#10;Il contenuto generato dall'IA potrebbe non essere corretto.">
            <a:extLst>
              <a:ext uri="{FF2B5EF4-FFF2-40B4-BE49-F238E27FC236}">
                <a16:creationId xmlns:a16="http://schemas.microsoft.com/office/drawing/2014/main" id="{3B1B2AC7-AC80-74DC-0E93-A818172BEE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6966" y="4012171"/>
            <a:ext cx="3104851" cy="263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096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12721</TotalTime>
  <Words>715</Words>
  <Application>Microsoft Macintosh PowerPoint</Application>
  <PresentationFormat>Widescreen</PresentationFormat>
  <Paragraphs>142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Cambria Math</vt:lpstr>
      <vt:lpstr>Tema di Office</vt:lpstr>
      <vt:lpstr>Qubit control using reinforcement learning</vt:lpstr>
      <vt:lpstr>Qubits</vt:lpstr>
      <vt:lpstr>Spin Qubits</vt:lpstr>
      <vt:lpstr>Reinforcement learning</vt:lpstr>
      <vt:lpstr>Deep Q-Learning (DQN)</vt:lpstr>
      <vt:lpstr>Training loop</vt:lpstr>
      <vt:lpstr>First approach:  discretized action space</vt:lpstr>
      <vt:lpstr>Training loop</vt:lpstr>
      <vt:lpstr>Results</vt:lpstr>
      <vt:lpstr>Continuous action space- Soft Actor Critic (SAC)</vt:lpstr>
      <vt:lpstr>Training loop</vt:lpstr>
      <vt:lpstr>Presentazione standard di PowerPoint</vt:lpstr>
      <vt:lpstr>Training loop</vt:lpstr>
      <vt:lpstr>Presentazione standard di PowerPoint</vt:lpstr>
      <vt:lpstr>Possible improvements</vt:lpstr>
      <vt:lpstr>Citations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Gabriele Borroni</dc:creator>
  <cp:lastModifiedBy>Gabriele Borroni</cp:lastModifiedBy>
  <cp:revision>6</cp:revision>
  <dcterms:created xsi:type="dcterms:W3CDTF">2025-09-04T08:19:03Z</dcterms:created>
  <dcterms:modified xsi:type="dcterms:W3CDTF">2025-09-13T15:01:00Z</dcterms:modified>
</cp:coreProperties>
</file>

<file path=docProps/thumbnail.jpeg>
</file>